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3B0D032-F8C6-4EE9-9CDA-2DD0D9B62F16}"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3119260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0D032-F8C6-4EE9-9CDA-2DD0D9B62F16}"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1845708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0D032-F8C6-4EE9-9CDA-2DD0D9B62F16}"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123543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3B0D032-F8C6-4EE9-9CDA-2DD0D9B62F16}"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2245408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3B0D032-F8C6-4EE9-9CDA-2DD0D9B62F16}"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282419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B0D032-F8C6-4EE9-9CDA-2DD0D9B62F16}"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1910000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3B0D032-F8C6-4EE9-9CDA-2DD0D9B62F16}"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3679587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3B0D032-F8C6-4EE9-9CDA-2DD0D9B62F16}"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916037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0D032-F8C6-4EE9-9CDA-2DD0D9B62F16}"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753673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B0D032-F8C6-4EE9-9CDA-2DD0D9B62F16}"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2899884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3B0D032-F8C6-4EE9-9CDA-2DD0D9B62F16}"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E3B123-D8EC-422C-8ADD-284DDF7A101C}" type="slidenum">
              <a:rPr lang="en-US" smtClean="0"/>
              <a:t>‹#›</a:t>
            </a:fld>
            <a:endParaRPr lang="en-US"/>
          </a:p>
        </p:txBody>
      </p:sp>
    </p:spTree>
    <p:extLst>
      <p:ext uri="{BB962C8B-B14F-4D97-AF65-F5344CB8AC3E}">
        <p14:creationId xmlns:p14="http://schemas.microsoft.com/office/powerpoint/2010/main" val="1043512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0D032-F8C6-4EE9-9CDA-2DD0D9B62F16}"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E3B123-D8EC-422C-8ADD-284DDF7A101C}" type="slidenum">
              <a:rPr lang="en-US" smtClean="0"/>
              <a:t>‹#›</a:t>
            </a:fld>
            <a:endParaRPr lang="en-US"/>
          </a:p>
        </p:txBody>
      </p:sp>
    </p:spTree>
    <p:extLst>
      <p:ext uri="{BB962C8B-B14F-4D97-AF65-F5344CB8AC3E}">
        <p14:creationId xmlns:p14="http://schemas.microsoft.com/office/powerpoint/2010/main" val="2018234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2.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1.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gif"/><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jpe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418012"/>
                <a:ext cx="10515600" cy="4143352"/>
              </a:xfrm>
            </p:spPr>
            <p:txBody>
              <a:bodyPr>
                <a:normAutofit fontScale="90000"/>
              </a:bodyPr>
              <a:lstStyle/>
              <a:p>
                <a:pPr marL="22860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2-</a:t>
                </a:r>
                <a:r>
                  <a:rPr lang="ar-SA" sz="2000" b="1" dirty="0">
                    <a:effectLst/>
                    <a:latin typeface="Calibri" panose="020F0502020204030204" pitchFamily="34" charset="0"/>
                    <a:ea typeface="Calibri" panose="020F0502020204030204" pitchFamily="34" charset="0"/>
                    <a:cs typeface="B Nazanin" panose="00000400000000000000" pitchFamily="2" charset="-78"/>
                  </a:rPr>
                  <a:t> منشور</a:t>
                </a:r>
                <a:r>
                  <a:rPr lang="en-US" sz="2000" b="1" dirty="0">
                    <a:effectLst/>
                    <a:latin typeface="Calibri" panose="020F0502020204030204" pitchFamily="34" charset="0"/>
                    <a:ea typeface="Calibri" panose="020F0502020204030204" pitchFamily="34" charset="0"/>
                    <a:cs typeface="B Nazanin" panose="00000400000000000000" pitchFamily="2" charset="-78"/>
                  </a:rPr>
                  <a:t>: </a:t>
                </a:r>
                <a:r>
                  <a:rPr lang="en-US" sz="2000" b="1" dirty="0">
                    <a:effectLst/>
                    <a:latin typeface="B Nazanin" panose="00000400000000000000" pitchFamily="2" charset="-78"/>
                    <a:ea typeface="Calibri" panose="020F0502020204030204" pitchFamily="34" charset="0"/>
                    <a:cs typeface="Arial" panose="020B0604020202020204" pitchFamily="34" charset="0"/>
                  </a:rPr>
                  <a:t> </a:t>
                </a: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پاشندگی در منشور ها از نوع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زاویه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ای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است و</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برای جلوگیری از مشکلات آستیگماتی باید زاویه تابش ورودی به منشور را طوری انتخاب کنیم که نور عبوری از منشور به موازات خط پایه منشور از داخل آن عبور کند. از طرف</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دیگر برای</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جلوگیری از بازتابش بیش از حد از سطح منشور باید زاویه راس منشور را مقداری بیشتر از </a:t>
                </a:r>
                <a:r>
                  <a:rPr lang="fa-IR" sz="2000" dirty="0">
                    <a:effectLst/>
                    <a:latin typeface="Calibri" panose="020F0502020204030204" pitchFamily="34" charset="0"/>
                    <a:ea typeface="Calibri" panose="020F0502020204030204" pitchFamily="34" charset="0"/>
                    <a:cs typeface="B Nazanin" panose="00000400000000000000" pitchFamily="2" charset="-78"/>
                  </a:rPr>
                  <a:t>۶۰</a:t>
                </a:r>
                <a:r>
                  <a:rPr lang="ar-SA" sz="2000" dirty="0">
                    <a:effectLst/>
                    <a:latin typeface="Calibri" panose="020F0502020204030204" pitchFamily="34" charset="0"/>
                    <a:ea typeface="Calibri" panose="020F0502020204030204" pitchFamily="34" charset="0"/>
                    <a:cs typeface="B Nazanin" panose="00000400000000000000" pitchFamily="2" charset="-78"/>
                  </a:rPr>
                  <a:t> درجه انتخاب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کنیم</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پاشندگی </a:t>
                </a:r>
                <a:r>
                  <a:rPr lang="fa-IR" sz="2000" dirty="0">
                    <a:effectLst/>
                    <a:latin typeface="Calibri" panose="020F0502020204030204" pitchFamily="34" charset="0"/>
                    <a:ea typeface="Calibri" panose="020F0502020204030204" pitchFamily="34" charset="0"/>
                    <a:cs typeface="B Nazanin" panose="00000400000000000000" pitchFamily="2" charset="-78"/>
                  </a:rPr>
                  <a:t>در منشور بصورت </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𝒅</m:t>
                        </m:r>
                        <m:r>
                          <a:rPr lang="fa-IR" sz="2000" i="1">
                            <a:effectLst/>
                            <a:latin typeface="Cambria Math" panose="02040503050406030204" pitchFamily="18" charset="0"/>
                            <a:ea typeface="Calibri" panose="020F0502020204030204" pitchFamily="34" charset="0"/>
                            <a:cs typeface="Cambria Math" panose="02040503050406030204" pitchFamily="18" charset="0"/>
                          </a:rPr>
                          <m:t>𝜭</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𝐝</m:t>
                        </m:r>
                        <m:r>
                          <a:rPr lang="en-US" sz="2000" b="1" i="1">
                            <a:effectLst/>
                            <a:latin typeface="Cambria Math" panose="02040503050406030204" pitchFamily="18" charset="0"/>
                            <a:ea typeface="Calibri" panose="020F0502020204030204" pitchFamily="34" charset="0"/>
                            <a:cs typeface="B Nazanin" panose="00000400000000000000" pitchFamily="2" charset="-78"/>
                          </a:rPr>
                          <m:t>𝛌</m:t>
                        </m:r>
                      </m:den>
                    </m:f>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تعریف می شود اگر صورت و مخرج کسر را در</a:t>
                </a:r>
                <a:r>
                  <a:rPr lang="en-US" sz="2000" b="1" dirty="0" err="1">
                    <a:effectLst/>
                    <a:latin typeface="Calibri" panose="020F0502020204030204" pitchFamily="34" charset="0"/>
                    <a:ea typeface="Times New Roman" panose="02020603050405020304" pitchFamily="18" charset="0"/>
                    <a:cs typeface="B Nazanin" panose="00000400000000000000" pitchFamily="2" charset="-78"/>
                  </a:rPr>
                  <a:t>dn</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a:effectLst/>
                    <a:latin typeface="Calibri" panose="020F0502020204030204" pitchFamily="34" charset="0"/>
                    <a:ea typeface="Times New Roman" panose="02020603050405020304" pitchFamily="18" charset="0"/>
                    <a:cs typeface="B Nazanin" panose="00000400000000000000" pitchFamily="2" charset="-78"/>
                  </a:rPr>
                  <a:t> ضرب کنیم پاشندگی را می توان بصورت زیر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نوشت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14:m>
                  <m:oMathPara xmlns:m="http://schemas.openxmlformats.org/officeDocument/2006/math">
                    <m:oMathParaPr>
                      <m:jc m:val="centerGroup"/>
                    </m:oMathParaPr>
                    <m:oMath xmlns:m="http://schemas.openxmlformats.org/officeDocument/2006/math">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m:t>
                          </m:r>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𝜭</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𝛌</m:t>
                          </m:r>
                        </m:den>
                      </m:f>
                      <m:r>
                        <a:rPr lang="en-US" sz="2000" b="1" i="1">
                          <a:effectLst/>
                          <a:latin typeface="Cambria Math" panose="02040503050406030204" pitchFamily="18" charset="0"/>
                          <a:ea typeface="Times New Roman" panose="02020603050405020304" pitchFamily="18" charset="0"/>
                          <a:cs typeface="B Nazanin" panose="00000400000000000000" pitchFamily="2" charset="-78"/>
                        </a:rPr>
                        <m:t>=</m:t>
                      </m:r>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m:t>
                          </m:r>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𝜭</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𝒏</m:t>
                          </m:r>
                        </m:den>
                      </m:f>
                      <m:r>
                        <a:rPr lang="en-US" sz="2000" b="1" i="1">
                          <a:effectLst/>
                          <a:latin typeface="Cambria Math" panose="02040503050406030204" pitchFamily="18" charset="0"/>
                          <a:ea typeface="Times New Roman" panose="02020603050405020304" pitchFamily="18" charset="0"/>
                          <a:cs typeface="B Nazanin" panose="00000400000000000000" pitchFamily="2" charset="-78"/>
                        </a:rPr>
                        <m:t>×</m:t>
                      </m:r>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m:t>
                          </m:r>
                          <m:r>
                            <a:rPr lang="en-US" sz="2000" b="1" i="1">
                              <a:effectLst/>
                              <a:latin typeface="Cambria Math" panose="02040503050406030204" pitchFamily="18" charset="0"/>
                              <a:ea typeface="Times New Roman" panose="02020603050405020304" pitchFamily="18" charset="0"/>
                              <a:cs typeface="Cambria Math" panose="02040503050406030204" pitchFamily="18" charset="0"/>
                            </a:rPr>
                            <m:t>𝒏</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𝛌</m:t>
                          </m:r>
                        </m:den>
                      </m:f>
                    </m:oMath>
                  </m:oMathPara>
                </a14:m>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در رابطه بالا   </a:t>
                </a:r>
                <a14:m>
                  <m:oMath xmlns:m="http://schemas.openxmlformats.org/officeDocument/2006/math">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m:t>
                        </m:r>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𝜭</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𝝀</m:t>
                        </m:r>
                      </m:den>
                    </m:f>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تغییر زاویه انحراف به طول موج ،  </a:t>
                </a:r>
                <a14:m>
                  <m:oMath xmlns:m="http://schemas.openxmlformats.org/officeDocument/2006/math">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m:t>
                        </m:r>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𝜭</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𝒏</m:t>
                        </m:r>
                      </m:den>
                    </m:f>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تغییر زاویه انحراف به ضریب شکست و </a:t>
                </a:r>
                <a14:m>
                  <m:oMath xmlns:m="http://schemas.openxmlformats.org/officeDocument/2006/math">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𝒅𝒏</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𝛌</m:t>
                        </m:r>
                      </m:den>
                    </m:f>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تغییر ضریب شکست به تغییر طول موج است</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a:t>
                </a:r>
                <a14:m>
                  <m:oMath xmlns:m="http://schemas.openxmlformats.org/officeDocument/2006/math">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m:t>
                        </m:r>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𝜭</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𝒏</m:t>
                        </m:r>
                      </m:den>
                    </m:f>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در یک منشور به شکل هندسی منشور یعنی زاویه راس منشور و زاویه فرودی تابش بستگی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دارد،و بخاطر </a:t>
                </a:r>
                <a:r>
                  <a:rPr lang="fa-IR" sz="2000" dirty="0">
                    <a:effectLst/>
                    <a:latin typeface="Calibri" panose="020F0502020204030204" pitchFamily="34" charset="0"/>
                    <a:ea typeface="Times New Roman" panose="02020603050405020304" pitchFamily="18" charset="0"/>
                    <a:cs typeface="B Nazanin" panose="00000400000000000000" pitchFamily="2" charset="-78"/>
                  </a:rPr>
                  <a:t>مشکلات آستیگماتیسمی و بازتابش نمی توان زاویه راس منشور و زاویه فرودی را تغییر داد بنا بر این برای تغییر پاشندگی منشور نمی توان </a:t>
                </a:r>
                <a14:m>
                  <m:oMath xmlns:m="http://schemas.openxmlformats.org/officeDocument/2006/math">
                    <m:f>
                      <m:fPr>
                        <m:ctrlPr>
                          <a:rPr lang="en-US" sz="2000" b="1" i="1">
                            <a:solidFill>
                              <a:prstClr val="black"/>
                            </a:solidFill>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solidFill>
                              <a:prstClr val="black"/>
                            </a:solidFill>
                            <a:latin typeface="Cambria Math" panose="02040503050406030204" pitchFamily="18" charset="0"/>
                            <a:ea typeface="Times New Roman" panose="02020603050405020304" pitchFamily="18" charset="0"/>
                            <a:cs typeface="B Nazanin" panose="00000400000000000000" pitchFamily="2" charset="-78"/>
                          </a:rPr>
                          <m:t>𝒅</m:t>
                        </m:r>
                        <m:r>
                          <a:rPr lang="fa-IR" sz="2000" i="1">
                            <a:solidFill>
                              <a:prstClr val="black"/>
                            </a:solidFill>
                            <a:latin typeface="Cambria Math" panose="02040503050406030204" pitchFamily="18" charset="0"/>
                            <a:ea typeface="Times New Roman" panose="02020603050405020304" pitchFamily="18" charset="0"/>
                            <a:cs typeface="Cambria Math" panose="02040503050406030204" pitchFamily="18" charset="0"/>
                          </a:rPr>
                          <m:t>𝜭</m:t>
                        </m:r>
                      </m:num>
                      <m:den>
                        <m:r>
                          <a:rPr lang="en-US" sz="2000" b="1" i="1">
                            <a:solidFill>
                              <a:prstClr val="black"/>
                            </a:solidFill>
                            <a:latin typeface="Cambria Math" panose="02040503050406030204" pitchFamily="18" charset="0"/>
                            <a:ea typeface="Times New Roman" panose="02020603050405020304" pitchFamily="18" charset="0"/>
                            <a:cs typeface="B Nazanin" panose="00000400000000000000" pitchFamily="2" charset="-78"/>
                          </a:rPr>
                          <m:t>𝐝</m:t>
                        </m:r>
                        <m:r>
                          <a:rPr lang="en-US" sz="2000" b="1" i="1">
                            <a:solidFill>
                              <a:prstClr val="black"/>
                            </a:solidFill>
                            <a:latin typeface="Cambria Math" panose="02040503050406030204" pitchFamily="18" charset="0"/>
                            <a:ea typeface="Times New Roman" panose="02020603050405020304" pitchFamily="18" charset="0"/>
                            <a:cs typeface="B Nazanin" panose="00000400000000000000" pitchFamily="2" charset="-78"/>
                          </a:rPr>
                          <m:t>𝒏</m:t>
                        </m:r>
                      </m:den>
                    </m:f>
                  </m:oMath>
                </a14:m>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را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تغییر داد</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برای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تغییر پاشندگی منشور باید</a:t>
                </a:r>
                <a14:m>
                  <m:oMath xmlns:m="http://schemas.openxmlformats.org/officeDocument/2006/math">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𝒅𝒏</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𝛌</m:t>
                        </m:r>
                      </m:den>
                    </m:f>
                    <m:r>
                      <a:rPr lang="en-US" sz="2000" b="1" i="1">
                        <a:effectLst/>
                        <a:latin typeface="Cambria Math" panose="02040503050406030204" pitchFamily="18" charset="0"/>
                        <a:ea typeface="Times New Roman" panose="02020603050405020304" pitchFamily="18" charset="0"/>
                        <a:cs typeface="B Nazanin" panose="00000400000000000000" pitchFamily="2" charset="-78"/>
                      </a:rPr>
                      <m:t> </m:t>
                    </m:r>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را تغییر داد هرچه مقدار</a:t>
                </a:r>
                <a14:m>
                  <m:oMath xmlns:m="http://schemas.openxmlformats.org/officeDocument/2006/math">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𝒅𝒏</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m:t>
                        </m:r>
                        <m:r>
                          <a:rPr lang="en-US" sz="2000" b="1" i="1">
                            <a:effectLst/>
                            <a:latin typeface="Cambria Math" panose="02040503050406030204" pitchFamily="18" charset="0"/>
                            <a:ea typeface="Times New Roman" panose="02020603050405020304" pitchFamily="18" charset="0"/>
                            <a:cs typeface="B Nazanin" panose="00000400000000000000" pitchFamily="2" charset="-78"/>
                          </a:rPr>
                          <m:t>𝛌</m:t>
                        </m:r>
                      </m:den>
                    </m:f>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بیشتر باشد پاشندگی منشور بیشتر است و تفکیک طول موجها بهتر صورت می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گیرد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418012"/>
                <a:ext cx="10515600" cy="4143352"/>
              </a:xfrm>
              <a:blipFill>
                <a:blip r:embed="rId6"/>
                <a:stretch>
                  <a:fillRect l="-986"/>
                </a:stretch>
              </a:blipFill>
            </p:spPr>
            <p:txBody>
              <a:bodyPr/>
              <a:lstStyle/>
              <a:p>
                <a:r>
                  <a:rPr lang="en-US">
                    <a:noFill/>
                  </a:rPr>
                  <a:t> </a:t>
                </a:r>
              </a:p>
            </p:txBody>
          </p:sp>
        </mc:Fallback>
      </mc:AlternateContent>
      <p:pic>
        <p:nvPicPr>
          <p:cNvPr id="3" name="Picture 4" descr="E:\instrumental analysis\Instrumental Class\Uv-Vis spectroscopy\Light_dispersion_conceptual_waves.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285274" y="4188959"/>
            <a:ext cx="31432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آموزش کاربرد طیف سنجی در شیمی آلی - فرادرس"/>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5712" y="4499405"/>
            <a:ext cx="33909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722" y="4995908"/>
            <a:ext cx="487363" cy="487363"/>
          </a:xfrm>
          <a:prstGeom prst="rect">
            <a:avLst/>
          </a:prstGeom>
        </p:spPr>
      </p:pic>
    </p:spTree>
    <p:extLst>
      <p:ext uri="{BB962C8B-B14F-4D97-AF65-F5344CB8AC3E}">
        <p14:creationId xmlns:p14="http://schemas.microsoft.com/office/powerpoint/2010/main" val="2183199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71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4006578"/>
          </a:xfrm>
        </p:spPr>
        <p:txBody>
          <a:bodyPr>
            <a:normAutofit/>
          </a:bodyPr>
          <a:lstStyle/>
          <a:p>
            <a:pPr marL="4572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کاربردهای کمی طیف سنجی فرابنفش-مرئی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از </a:t>
            </a:r>
            <a:r>
              <a:rPr lang="ar-SA" sz="2000" dirty="0">
                <a:effectLst/>
                <a:latin typeface="Calibri" panose="020F0502020204030204" pitchFamily="34" charset="0"/>
                <a:ea typeface="Calibri" panose="020F0502020204030204" pitchFamily="34" charset="0"/>
                <a:cs typeface="B Nazanin" panose="00000400000000000000" pitchFamily="2" charset="-78"/>
              </a:rPr>
              <a:t>طیف سنجی فرابنفش </a:t>
            </a:r>
            <a:r>
              <a:rPr lang="fa-IR" sz="2000" smtClean="0">
                <a:effectLst/>
                <a:latin typeface="Calibri" panose="020F0502020204030204" pitchFamily="34" charset="0"/>
                <a:ea typeface="Calibri" panose="020F0502020204030204" pitchFamily="34" charset="0"/>
                <a:cs typeface="B Nazanin" panose="00000400000000000000" pitchFamily="2" charset="-78"/>
              </a:rPr>
              <a:t>-</a:t>
            </a:r>
            <a:r>
              <a:rPr lang="ar-SA" sz="2000" smtClean="0">
                <a:effectLst/>
                <a:latin typeface="Calibri" panose="020F0502020204030204" pitchFamily="34" charset="0"/>
                <a:ea typeface="Calibri" panose="020F0502020204030204" pitchFamily="34" charset="0"/>
                <a:cs typeface="B Nazanin" panose="00000400000000000000" pitchFamily="2" charset="-78"/>
              </a:rPr>
              <a:t>مرئی </a:t>
            </a:r>
            <a:r>
              <a:rPr lang="ar-SA" sz="2000" dirty="0">
                <a:effectLst/>
                <a:latin typeface="Calibri" panose="020F0502020204030204" pitchFamily="34" charset="0"/>
                <a:ea typeface="Calibri" panose="020F0502020204030204" pitchFamily="34" charset="0"/>
                <a:cs typeface="B Nazanin" panose="00000400000000000000" pitchFamily="2" charset="-78"/>
              </a:rPr>
              <a:t>برای موارد زیر استفاده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۱-</a:t>
            </a:r>
            <a:r>
              <a:rPr lang="ar-SA" sz="2000" dirty="0">
                <a:effectLst/>
                <a:latin typeface="Calibri" panose="020F0502020204030204" pitchFamily="34" charset="0"/>
                <a:ea typeface="Calibri" panose="020F0502020204030204" pitchFamily="34" charset="0"/>
                <a:cs typeface="B Nazanin" panose="00000400000000000000" pitchFamily="2" charset="-78"/>
              </a:rPr>
              <a:t> تعیین غلظت یک گونه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خاص</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۲ </a:t>
            </a:r>
            <a:r>
              <a:rPr lang="ar-SA" sz="2000" dirty="0">
                <a:effectLst/>
                <a:latin typeface="Calibri" panose="020F0502020204030204" pitchFamily="34" charset="0"/>
                <a:ea typeface="Calibri" panose="020F0502020204030204" pitchFamily="34" charset="0"/>
                <a:cs typeface="B Nazanin" panose="00000400000000000000" pitchFamily="2" charset="-78"/>
              </a:rPr>
              <a:t>- تعیین غلظت اجزای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مخلوط</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۳ </a:t>
            </a:r>
            <a:r>
              <a:rPr lang="ar-SA" sz="2000" dirty="0">
                <a:effectLst/>
                <a:latin typeface="Calibri" panose="020F0502020204030204" pitchFamily="34" charset="0"/>
                <a:ea typeface="Calibri" panose="020F0502020204030204" pitchFamily="34" charset="0"/>
                <a:cs typeface="B Nazanin" panose="00000400000000000000" pitchFamily="2" charset="-78"/>
              </a:rPr>
              <a:t>-تیتراسیونهای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اسپکتروفتومتر</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a:effectLst/>
                <a:latin typeface="Calibri" panose="020F0502020204030204" pitchFamily="34" charset="0"/>
                <a:ea typeface="Calibri" panose="020F0502020204030204" pitchFamily="34" charset="0"/>
                <a:cs typeface="B Nazanin" panose="00000400000000000000" pitchFamily="2" charset="-78"/>
              </a:rPr>
              <a:t>۴-</a:t>
            </a:r>
            <a:r>
              <a:rPr lang="ar-SA" sz="2000" dirty="0">
                <a:effectLst/>
                <a:latin typeface="Calibri" panose="020F0502020204030204" pitchFamily="34" charset="0"/>
                <a:ea typeface="Calibri" panose="020F0502020204030204" pitchFamily="34" charset="0"/>
                <a:cs typeface="B Nazanin" panose="00000400000000000000" pitchFamily="2" charset="-78"/>
              </a:rPr>
              <a:t> تعیین ساختار کمپلکس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5- </a:t>
            </a:r>
            <a:r>
              <a:rPr lang="ar-SA" sz="2000" dirty="0">
                <a:effectLst/>
                <a:latin typeface="Calibri" panose="020F0502020204030204" pitchFamily="34" charset="0"/>
                <a:ea typeface="Calibri" panose="020F0502020204030204" pitchFamily="34" charset="0"/>
                <a:cs typeface="B Nazanin" panose="00000400000000000000" pitchFamily="2" charset="-78"/>
              </a:rPr>
              <a:t>تعیین غلظت گونه در محیط های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پیچیده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fa-IR" sz="2400" b="1" dirty="0">
                <a:solidFill>
                  <a:prstClr val="black"/>
                </a:solidFill>
                <a:latin typeface="Calibri" panose="020F0502020204030204" pitchFamily="34" charset="0"/>
                <a:ea typeface="Calibri" panose="020F0502020204030204" pitchFamily="34" charset="0"/>
                <a:cs typeface="Arial" panose="020B0604020202020204" pitchFamily="34" charset="0"/>
              </a:rPr>
              <a:t>تهیه کننده : اسداله جعفرآبادی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endParaRPr lang="en-US" sz="2000" dirty="0">
              <a:cs typeface="B Nazanin" panose="00000400000000000000" pitchFamily="2" charset="-78"/>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3936573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53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4"/>
                <a:ext cx="10515600" cy="3997869"/>
              </a:xfrm>
            </p:spPr>
            <p:txBody>
              <a:bodyPr>
                <a:normAutofit/>
              </a:bodyPr>
              <a:lstStyle/>
              <a:p>
                <a:pPr marL="228600" marR="0" algn="r" rtl="1">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بهترین ماده برای ساخت منشور ماده‌ای است که در طول موج مورد مطالعه بالاترین </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𝒅𝒏</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𝐝</m:t>
                        </m:r>
                        <m:r>
                          <a:rPr lang="en-US" sz="2000" b="1" i="1">
                            <a:effectLst/>
                            <a:latin typeface="Cambria Math" panose="02040503050406030204" pitchFamily="18" charset="0"/>
                            <a:ea typeface="Calibri" panose="020F0502020204030204" pitchFamily="34" charset="0"/>
                            <a:cs typeface="B Nazanin" panose="00000400000000000000" pitchFamily="2" charset="-78"/>
                          </a:rPr>
                          <m:t>𝛌</m:t>
                        </m:r>
                      </m:den>
                    </m:f>
                    <m:r>
                      <a:rPr lang="en-US" sz="2000" b="1" i="1">
                        <a:effectLst/>
                        <a:latin typeface="Cambria Math" panose="02040503050406030204" pitchFamily="18" charset="0"/>
                        <a:ea typeface="Calibri" panose="020F0502020204030204" pitchFamily="34" charset="0"/>
                        <a:cs typeface="B Nazanin" panose="00000400000000000000" pitchFamily="2" charset="-78"/>
                      </a:rPr>
                      <m:t> </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  را داشته باشد در ساختار منشور بیشتر از شیشه استفاده می شود شیشه نسبت به کوارتز </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𝒅𝒏</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𝐝</m:t>
                        </m:r>
                        <m:r>
                          <a:rPr lang="en-US" sz="2000" b="1" i="1">
                            <a:effectLst/>
                            <a:latin typeface="Cambria Math" panose="02040503050406030204" pitchFamily="18" charset="0"/>
                            <a:ea typeface="Calibri" panose="020F0502020204030204" pitchFamily="34" charset="0"/>
                            <a:cs typeface="B Nazanin" panose="00000400000000000000" pitchFamily="2" charset="-78"/>
                          </a:rPr>
                          <m:t>𝛌</m:t>
                        </m:r>
                      </m:den>
                    </m:f>
                    <m:r>
                      <a:rPr lang="en-US" sz="2000" b="1" i="1">
                        <a:effectLst/>
                        <a:latin typeface="Cambria Math" panose="02040503050406030204" pitchFamily="18" charset="0"/>
                        <a:ea typeface="Calibri" panose="020F0502020204030204" pitchFamily="34" charset="0"/>
                        <a:cs typeface="B Nazanin" panose="00000400000000000000" pitchFamily="2" charset="-78"/>
                      </a:rPr>
                      <m:t> </m:t>
                    </m:r>
                  </m:oMath>
                </a14:m>
                <a:r>
                  <a:rPr lang="ar-SA" sz="2000" dirty="0">
                    <a:effectLst/>
                    <a:latin typeface="Calibri" panose="020F0502020204030204" pitchFamily="34" charset="0"/>
                    <a:ea typeface="Calibri" panose="020F0502020204030204" pitchFamily="34" charset="0"/>
                    <a:cs typeface="B Nazanin" panose="00000400000000000000" pitchFamily="2" charset="-78"/>
                  </a:rPr>
                  <a:t>  بزرگتری دارد البته از شیشه نمی توان برای طول موج کمتر از </a:t>
                </a:r>
                <a:r>
                  <a:rPr lang="fa-IR" sz="2000" dirty="0">
                    <a:effectLst/>
                    <a:latin typeface="Calibri" panose="020F0502020204030204" pitchFamily="34" charset="0"/>
                    <a:ea typeface="Calibri" panose="020F0502020204030204" pitchFamily="34" charset="0"/>
                    <a:cs typeface="B Nazanin" panose="00000400000000000000" pitchFamily="2" charset="-78"/>
                  </a:rPr>
                  <a:t>۴۰۰</a:t>
                </a:r>
                <a:r>
                  <a:rPr lang="ar-SA" sz="2000" dirty="0">
                    <a:effectLst/>
                    <a:latin typeface="Calibri" panose="020F0502020204030204" pitchFamily="34" charset="0"/>
                    <a:ea typeface="Calibri" panose="020F0502020204030204" pitchFamily="34" charset="0"/>
                    <a:cs typeface="B Nazanin" panose="00000400000000000000" pitchFamily="2" charset="-78"/>
                  </a:rPr>
                  <a:t> نانومتر استفاده کرد زیرا در طول موج کمتر از </a:t>
                </a:r>
                <a:r>
                  <a:rPr lang="fa-IR" sz="2000" dirty="0">
                    <a:effectLst/>
                    <a:latin typeface="Calibri" panose="020F0502020204030204" pitchFamily="34" charset="0"/>
                    <a:ea typeface="Calibri" panose="020F0502020204030204" pitchFamily="34" charset="0"/>
                    <a:cs typeface="B Nazanin" panose="00000400000000000000" pitchFamily="2" charset="-78"/>
                  </a:rPr>
                  <a:t>۴۰۰</a:t>
                </a:r>
                <a:r>
                  <a:rPr lang="ar-SA" sz="2000" dirty="0">
                    <a:effectLst/>
                    <a:latin typeface="Calibri" panose="020F0502020204030204" pitchFamily="34" charset="0"/>
                    <a:ea typeface="Calibri" panose="020F0502020204030204" pitchFamily="34" charset="0"/>
                    <a:cs typeface="B Nazanin" panose="00000400000000000000" pitchFamily="2" charset="-78"/>
                  </a:rPr>
                  <a:t> شیشه دارای جذب است به همین علت در این طول</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موج باید از کوارتز استفاده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کنیم</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b="1" dirty="0">
                    <a:effectLst/>
                    <a:latin typeface="Calibri" panose="020F0502020204030204" pitchFamily="34" charset="0"/>
                    <a:ea typeface="Calibri" panose="020F0502020204030204" pitchFamily="34" charset="0"/>
                    <a:cs typeface="B Nazanin" panose="00000400000000000000" pitchFamily="2" charset="-78"/>
                  </a:rPr>
                  <a:t>انواع منشور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ها</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fa-IR" sz="2000" b="1" dirty="0">
                    <a:effectLst/>
                    <a:latin typeface="Calibri" panose="020F0502020204030204" pitchFamily="34" charset="0"/>
                    <a:ea typeface="Calibri" panose="020F0502020204030204" pitchFamily="34" charset="0"/>
                    <a:cs typeface="B Nazanin" panose="00000400000000000000" pitchFamily="2" charset="-78"/>
                  </a:rPr>
                  <a:t>آ</a:t>
                </a:r>
                <a:r>
                  <a:rPr lang="en-US" sz="2000" b="1" dirty="0">
                    <a:effectLst/>
                    <a:latin typeface="Calibri" panose="020F0502020204030204" pitchFamily="34" charset="0"/>
                    <a:ea typeface="Calibri" panose="020F0502020204030204" pitchFamily="34" charset="0"/>
                    <a:cs typeface="B Nazanin" panose="00000400000000000000" pitchFamily="2" charset="-78"/>
                  </a:rPr>
                  <a:t> </a:t>
                </a:r>
                <a:r>
                  <a:rPr lang="fa-IR" sz="2000" b="1" dirty="0">
                    <a:effectLst/>
                    <a:latin typeface="Calibri" panose="020F0502020204030204" pitchFamily="34" charset="0"/>
                    <a:ea typeface="Calibri" panose="020F0502020204030204" pitchFamily="34" charset="0"/>
                    <a:cs typeface="B Nazanin" panose="00000400000000000000" pitchFamily="2" charset="-78"/>
                  </a:rPr>
                  <a:t>- </a:t>
                </a:r>
                <a:r>
                  <a:rPr lang="ar-SA" sz="2000" b="1" dirty="0">
                    <a:effectLst/>
                    <a:latin typeface="Calibri" panose="020F0502020204030204" pitchFamily="34" charset="0"/>
                    <a:ea typeface="Calibri" panose="020F0502020204030204" pitchFamily="34" charset="0"/>
                    <a:cs typeface="B Nazanin" panose="00000400000000000000" pitchFamily="2" charset="-78"/>
                  </a:rPr>
                  <a:t>منشور کرونو: </a:t>
                </a:r>
                <a:r>
                  <a:rPr lang="ar-SA" sz="2000" dirty="0">
                    <a:effectLst/>
                    <a:latin typeface="Calibri" panose="020F0502020204030204" pitchFamily="34" charset="0"/>
                    <a:ea typeface="Calibri" panose="020F0502020204030204" pitchFamily="34" charset="0"/>
                    <a:cs typeface="B Nazanin" panose="00000400000000000000" pitchFamily="2" charset="-78"/>
                  </a:rPr>
                  <a:t>در این منشور از دو منشور </a:t>
                </a:r>
                <a:r>
                  <a:rPr lang="fa-IR" sz="2000" dirty="0">
                    <a:effectLst/>
                    <a:latin typeface="Calibri" panose="020F0502020204030204" pitchFamily="34" charset="0"/>
                    <a:ea typeface="Calibri" panose="020F0502020204030204" pitchFamily="34" charset="0"/>
                    <a:cs typeface="B Nazanin" panose="00000400000000000000" pitchFamily="2" charset="-78"/>
                  </a:rPr>
                  <a:t>۳۰</a:t>
                </a:r>
                <a:r>
                  <a:rPr lang="ar-SA" sz="2000" dirty="0">
                    <a:effectLst/>
                    <a:latin typeface="Calibri" panose="020F0502020204030204" pitchFamily="34" charset="0"/>
                    <a:ea typeface="Calibri" panose="020F0502020204030204" pitchFamily="34" charset="0"/>
                    <a:cs typeface="B Nazanin" panose="00000400000000000000" pitchFamily="2" charset="-78"/>
                  </a:rPr>
                  <a:t> درجه که یکی کوارتز چپ و دیگری کوارتز راست بر است استفاده می شود در نتیجه این منشور</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تاثیر بر نور پلاریزه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ندارد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fa-IR" sz="2000" b="1" dirty="0">
                    <a:effectLst/>
                    <a:latin typeface="Calibri" panose="020F0502020204030204" pitchFamily="34" charset="0"/>
                    <a:ea typeface="Calibri" panose="020F0502020204030204" pitchFamily="34" charset="0"/>
                    <a:cs typeface="B Nazanin" panose="00000400000000000000" pitchFamily="2" charset="-78"/>
                  </a:rPr>
                  <a:t>ب- </a:t>
                </a:r>
                <a:r>
                  <a:rPr lang="ar-SA" sz="2000" b="1" dirty="0">
                    <a:effectLst/>
                    <a:latin typeface="Calibri" panose="020F0502020204030204" pitchFamily="34" charset="0"/>
                    <a:ea typeface="Calibri" panose="020F0502020204030204" pitchFamily="34" charset="0"/>
                    <a:cs typeface="B Nazanin" panose="00000400000000000000" pitchFamily="2" charset="-78"/>
                  </a:rPr>
                  <a:t>منشور لیترو</a:t>
                </a:r>
                <a:r>
                  <a:rPr lang="ar-SA" sz="2000" dirty="0">
                    <a:effectLst/>
                    <a:latin typeface="Calibri" panose="020F0502020204030204" pitchFamily="34" charset="0"/>
                    <a:ea typeface="Calibri" panose="020F0502020204030204" pitchFamily="34" charset="0"/>
                    <a:cs typeface="B Nazanin" panose="00000400000000000000" pitchFamily="2" charset="-78"/>
                  </a:rPr>
                  <a:t>: این منشور تشکیل شده است از یک منشور </a:t>
                </a:r>
                <a:r>
                  <a:rPr lang="fa-IR" sz="2000" dirty="0">
                    <a:effectLst/>
                    <a:latin typeface="Calibri" panose="020F0502020204030204" pitchFamily="34" charset="0"/>
                    <a:ea typeface="Calibri" panose="020F0502020204030204" pitchFamily="34" charset="0"/>
                    <a:cs typeface="B Nazanin" panose="00000400000000000000" pitchFamily="2" charset="-78"/>
                  </a:rPr>
                  <a:t>۳۰ </a:t>
                </a:r>
                <a:r>
                  <a:rPr lang="ar-SA" sz="2000" dirty="0">
                    <a:effectLst/>
                    <a:latin typeface="Calibri" panose="020F0502020204030204" pitchFamily="34" charset="0"/>
                    <a:ea typeface="Calibri" panose="020F0502020204030204" pitchFamily="34" charset="0"/>
                    <a:cs typeface="B Nazanin" panose="00000400000000000000" pitchFamily="2" charset="-78"/>
                  </a:rPr>
                  <a:t> درجه که یک ضلع آن نقره اندود شده است نور از همان سمتی که وارد می شود از همان جهت نیز خارج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منشور</a:t>
                </a:r>
                <a:r>
                  <a:rPr lang="ar-SA" sz="2000" dirty="0">
                    <a:effectLst/>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لیترو نسبت به کرونو ارزان تر است</a:t>
                </a: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4"/>
                <a:ext cx="10515600" cy="3997869"/>
              </a:xfrm>
              <a:blipFill>
                <a:blip r:embed="rId4"/>
                <a:stretch>
                  <a:fillRect l="-522"/>
                </a:stretch>
              </a:blipFill>
            </p:spPr>
            <p:txBody>
              <a:bodyPr/>
              <a:lstStyle/>
              <a:p>
                <a:r>
                  <a:rPr lang="en-US">
                    <a:noFill/>
                  </a:rPr>
                  <a:t> </a:t>
                </a:r>
              </a:p>
            </p:txBody>
          </p:sp>
        </mc:Fallback>
      </mc:AlternateContent>
    </p:spTree>
    <p:extLst>
      <p:ext uri="{BB962C8B-B14F-4D97-AF65-F5344CB8AC3E}">
        <p14:creationId xmlns:p14="http://schemas.microsoft.com/office/powerpoint/2010/main" val="539474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3902075"/>
              </a:xfrm>
            </p:spPr>
            <p:txBody>
              <a:bodyPr>
                <a:normAutofit/>
              </a:bodyPr>
              <a:lstStyle/>
              <a:p>
                <a:pPr marL="22860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۳ - </a:t>
                </a:r>
                <a:r>
                  <a:rPr lang="ar-SA" sz="2000" b="1" dirty="0">
                    <a:effectLst/>
                    <a:latin typeface="Calibri" panose="020F0502020204030204" pitchFamily="34" charset="0"/>
                    <a:ea typeface="Calibri" panose="020F0502020204030204" pitchFamily="34" charset="0"/>
                    <a:cs typeface="B Nazanin" panose="00000400000000000000" pitchFamily="2" charset="-78"/>
                  </a:rPr>
                  <a:t>شبکه ها یا گریتینگ</a:t>
                </a:r>
                <a:r>
                  <a:rPr lang="ar-SA" sz="2000" dirty="0">
                    <a:effectLst/>
                    <a:latin typeface="Calibri" panose="020F0502020204030204" pitchFamily="34" charset="0"/>
                    <a:ea typeface="Calibri" panose="020F0502020204030204" pitchFamily="34" charset="0"/>
                    <a:cs typeface="B Nazanin" panose="00000400000000000000" pitchFamily="2" charset="-78"/>
                  </a:rPr>
                  <a:t>: شبکه ها بهترین و ایده آل ترین تکفام سازها هستم که خود به دو دسته تقسیم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ar-SA" sz="2000" b="1" dirty="0">
                    <a:effectLst/>
                    <a:latin typeface="Calibri" panose="020F0502020204030204" pitchFamily="34" charset="0"/>
                    <a:ea typeface="Calibri" panose="020F0502020204030204" pitchFamily="34" charset="0"/>
                    <a:cs typeface="B Nazanin" panose="00000400000000000000" pitchFamily="2" charset="-78"/>
                  </a:rPr>
                  <a:t>آ- شبکه های عبوری</a:t>
                </a:r>
                <a:r>
                  <a:rPr lang="ar-SA" sz="2000" dirty="0">
                    <a:effectLst/>
                    <a:latin typeface="Calibri" panose="020F0502020204030204" pitchFamily="34" charset="0"/>
                    <a:ea typeface="Calibri" panose="020F0502020204030204" pitchFamily="34" charset="0"/>
                    <a:cs typeface="B Nazanin" panose="00000400000000000000" pitchFamily="2" charset="-78"/>
                  </a:rPr>
                  <a:t>: این شبکه‌ها از ایجاد تعداد زیادی شیار بر روی یک بلور کوارتز یا نمک دیگر ساخته می شوند وقتی نور از این شیار ها عبور می کند شیارها خود مانند یک منبع تابش نور را در زوایای خاص منتشر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کنند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a:t>
                </a:r>
                <a:r>
                  <a:rPr lang="ar-SA" sz="2000" dirty="0">
                    <a:effectLst/>
                    <a:latin typeface="Calibri" panose="020F0502020204030204" pitchFamily="34" charset="0"/>
                    <a:ea typeface="Calibri" panose="020F0502020204030204" pitchFamily="34" charset="0"/>
                    <a:cs typeface="B Nazanin" panose="00000400000000000000" pitchFamily="2" charset="-78"/>
                  </a:rPr>
                  <a:t>نتیجه بین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پرتوها</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 منتشر شده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تداخل سازنده و مخرب صورت می گیرد و طول موج ها از یکدیگر جدا می شوند.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a:effectLst/>
                    <a:latin typeface="Calibri" panose="020F0502020204030204" pitchFamily="34" charset="0"/>
                    <a:ea typeface="Calibri" panose="020F0502020204030204" pitchFamily="34" charset="0"/>
                    <a:cs typeface="B Nazanin" panose="00000400000000000000" pitchFamily="2" charset="-78"/>
                  </a:rPr>
                  <a:t> </a:t>
                </a:r>
                <a:r>
                  <a:rPr lang="fa-IR" sz="2000" b="1" dirty="0">
                    <a:effectLst/>
                    <a:latin typeface="Calibri" panose="020F0502020204030204" pitchFamily="34" charset="0"/>
                    <a:ea typeface="Calibri" panose="020F0502020204030204" pitchFamily="34" charset="0"/>
                    <a:cs typeface="B Nazanin" panose="00000400000000000000" pitchFamily="2" charset="-78"/>
                  </a:rPr>
                  <a:t>ب- </a:t>
                </a:r>
                <a:r>
                  <a:rPr lang="ar-SA" sz="2000" b="1" dirty="0">
                    <a:effectLst/>
                    <a:latin typeface="Calibri" panose="020F0502020204030204" pitchFamily="34" charset="0"/>
                    <a:ea typeface="Calibri" panose="020F0502020204030204" pitchFamily="34" charset="0"/>
                    <a:cs typeface="B Nazanin" panose="00000400000000000000" pitchFamily="2" charset="-78"/>
                  </a:rPr>
                  <a:t>شبکه های انعکاسی:</a:t>
                </a:r>
                <a:r>
                  <a:rPr lang="ar-SA" sz="2000" dirty="0">
                    <a:effectLst/>
                    <a:latin typeface="Calibri" panose="020F0502020204030204" pitchFamily="34" charset="0"/>
                    <a:ea typeface="Calibri" panose="020F0502020204030204" pitchFamily="34" charset="0"/>
                    <a:cs typeface="B Nazanin" panose="00000400000000000000" pitchFamily="2" charset="-78"/>
                  </a:rPr>
                  <a:t> این شبکه‌ها از ایجاد تعداد زیادی شیار بر سطح صیقلی یک فلز ساخته می شوند یا می توان یک لایه نازک از یک فلز مانند آلومینیوم را در سطح شبکه های عبوری قرار داد که در این صورت شبکه انعکاسی ایجاد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1600" b="1" dirty="0" smtClean="0">
                    <a:effectLst/>
                    <a:latin typeface="Calibri" panose="020F0502020204030204" pitchFamily="34" charset="0"/>
                    <a:ea typeface="Calibri" panose="020F0502020204030204" pitchFamily="34" charset="0"/>
                    <a:cs typeface="Arial" panose="020B0604020202020204" pitchFamily="34" charset="0"/>
                  </a:rPr>
                  <a:t>نکته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پاشندگی </a:t>
                </a:r>
                <a:r>
                  <a:rPr lang="fa-IR" sz="2000" dirty="0">
                    <a:effectLst/>
                    <a:latin typeface="Calibri" panose="020F0502020204030204" pitchFamily="34" charset="0"/>
                    <a:ea typeface="Calibri" panose="020F0502020204030204" pitchFamily="34" charset="0"/>
                    <a:cs typeface="B Nazanin" panose="00000400000000000000" pitchFamily="2" charset="-78"/>
                  </a:rPr>
                  <a:t>در شبکه ها از رابطه </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𝒅</m:t>
                        </m:r>
                        <m:r>
                          <a:rPr lang="fa-IR" sz="2000" i="1">
                            <a:effectLst/>
                            <a:latin typeface="Cambria Math" panose="02040503050406030204" pitchFamily="18" charset="0"/>
                            <a:ea typeface="Calibri" panose="020F0502020204030204" pitchFamily="34" charset="0"/>
                            <a:cs typeface="Cambria Math" panose="02040503050406030204" pitchFamily="18" charset="0"/>
                          </a:rPr>
                          <m:t>𝜭</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𝒅</m:t>
                        </m:r>
                        <m:r>
                          <a:rPr lang="en-US" sz="2000" b="1" i="1">
                            <a:effectLst/>
                            <a:latin typeface="Cambria Math" panose="02040503050406030204" pitchFamily="18" charset="0"/>
                            <a:ea typeface="Calibri" panose="020F0502020204030204" pitchFamily="34" charset="0"/>
                            <a:cs typeface="B Nazanin" panose="00000400000000000000" pitchFamily="2" charset="-78"/>
                          </a:rPr>
                          <m:t>𝝀</m:t>
                        </m:r>
                      </m:den>
                    </m:f>
                    <m:r>
                      <a:rPr lang="en-US" sz="2000" b="1" i="1">
                        <a:effectLst/>
                        <a:latin typeface="Cambria Math" panose="02040503050406030204" pitchFamily="18" charset="0"/>
                        <a:ea typeface="Calibri" panose="020F0502020204030204" pitchFamily="34" charset="0"/>
                        <a:cs typeface="B Nazanin" panose="00000400000000000000" pitchFamily="2" charset="-78"/>
                      </a:rPr>
                      <m:t>=</m:t>
                    </m:r>
                    <m:f>
                      <m:fPr>
                        <m:ctrlPr>
                          <a:rPr lang="en-US" sz="2000" b="1" i="1">
                            <a:effectLst/>
                            <a:latin typeface="Cambria Math" panose="02040503050406030204" pitchFamily="18" charset="0"/>
                            <a:ea typeface="Times New Roman" panose="02020603050405020304" pitchFamily="18" charset="0"/>
                            <a:cs typeface="B Nazanin" panose="00000400000000000000" pitchFamily="2" charset="-78"/>
                          </a:rPr>
                        </m:ctrlPr>
                      </m:fPr>
                      <m:num>
                        <m:r>
                          <a:rPr lang="en-US" sz="2000" b="1" i="1">
                            <a:effectLst/>
                            <a:latin typeface="Cambria Math" panose="02040503050406030204" pitchFamily="18" charset="0"/>
                            <a:ea typeface="Times New Roman" panose="02020603050405020304" pitchFamily="18" charset="0"/>
                            <a:cs typeface="B Nazanin" panose="00000400000000000000" pitchFamily="2" charset="-78"/>
                          </a:rPr>
                          <m:t>𝑵</m:t>
                        </m:r>
                      </m:num>
                      <m:den>
                        <m:r>
                          <a:rPr lang="en-US" sz="2000" b="1" i="1">
                            <a:effectLst/>
                            <a:latin typeface="Cambria Math" panose="02040503050406030204" pitchFamily="18" charset="0"/>
                            <a:ea typeface="Times New Roman" panose="02020603050405020304" pitchFamily="18" charset="0"/>
                            <a:cs typeface="B Nazanin" panose="00000400000000000000" pitchFamily="2" charset="-78"/>
                          </a:rPr>
                          <m:t>𝐝𝐜𝐨𝐬</m:t>
                        </m:r>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𝜭</m:t>
                        </m:r>
                      </m:den>
                    </m:f>
                  </m:oMath>
                </a14:m>
                <a:r>
                  <a:rPr lang="en-US" sz="2000" b="1" dirty="0">
                    <a:effectLst/>
                    <a:latin typeface="Calibri" panose="020F0502020204030204" pitchFamily="34" charset="0"/>
                    <a:ea typeface="Times New Roman" panose="02020603050405020304" pitchFamily="18" charset="0"/>
                    <a:cs typeface="B Nazanin" panose="00000400000000000000" pitchFamily="2" charset="-78"/>
                  </a:rPr>
                  <a:t> </a:t>
                </a:r>
                <a:r>
                  <a:rPr lang="en-US" sz="2000" dirty="0">
                    <a:effectLst/>
                    <a:latin typeface="B Nazanin" panose="00000400000000000000" pitchFamily="2" charset="-78"/>
                    <a:ea typeface="Times New Roman" panose="02020603050405020304" pitchFamily="18" charset="0"/>
                    <a:cs typeface="Arial" panose="020B0604020202020204" pitchFamily="34" charset="0"/>
                  </a:rPr>
                  <a:t> </a:t>
                </a:r>
                <a:r>
                  <a:rPr lang="fa-IR" sz="2000" dirty="0" smtClean="0">
                    <a:effectLst/>
                    <a:latin typeface="B Nazanin" panose="00000400000000000000" pitchFamily="2" charset="-78"/>
                    <a:ea typeface="Times New Roman" panose="02020603050405020304" pitchFamily="18" charset="0"/>
                    <a:cs typeface="Arial" panose="020B0604020202020204" pitchFamily="34" charset="0"/>
                  </a:rPr>
                  <a:t> تبعیت </a:t>
                </a:r>
                <a:r>
                  <a:rPr lang="fa-IR" sz="2000" dirty="0">
                    <a:effectLst/>
                    <a:latin typeface="B Nazanin" panose="00000400000000000000" pitchFamily="2" charset="-78"/>
                    <a:ea typeface="Times New Roman" panose="02020603050405020304" pitchFamily="18" charset="0"/>
                    <a:cs typeface="Arial" panose="020B0604020202020204" pitchFamily="34" charset="0"/>
                  </a:rPr>
                  <a:t>می کند که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N</a:t>
                </a:r>
                <a:r>
                  <a:rPr lang="fa-IR" sz="2000" dirty="0">
                    <a:effectLst/>
                    <a:latin typeface="Calibri" panose="020F0502020204030204" pitchFamily="34" charset="0"/>
                    <a:ea typeface="Times New Roman" panose="02020603050405020304" pitchFamily="18" charset="0"/>
                    <a:cs typeface="B Nazanin" panose="00000400000000000000" pitchFamily="2" charset="-78"/>
                  </a:rPr>
                  <a:t> مرتبه ی تداخل ،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d</a:t>
                </a:r>
                <a:r>
                  <a:rPr lang="fa-IR" sz="2000" dirty="0">
                    <a:effectLst/>
                    <a:latin typeface="Calibri" panose="020F0502020204030204" pitchFamily="34" charset="0"/>
                    <a:ea typeface="Times New Roman" panose="02020603050405020304" pitchFamily="18" charset="0"/>
                    <a:cs typeface="B Nazanin" panose="00000400000000000000" pitchFamily="2" charset="-78"/>
                  </a:rPr>
                  <a:t> فاصله دو شیار و </a:t>
                </a:r>
                <a14:m>
                  <m:oMath xmlns:m="http://schemas.openxmlformats.org/officeDocument/2006/math">
                    <m:r>
                      <a:rPr lang="fa-IR" sz="2000" i="1">
                        <a:effectLst/>
                        <a:latin typeface="Cambria Math" panose="02040503050406030204" pitchFamily="18" charset="0"/>
                        <a:ea typeface="Times New Roman" panose="02020603050405020304" pitchFamily="18" charset="0"/>
                        <a:cs typeface="Cambria Math" panose="02040503050406030204" pitchFamily="18" charset="0"/>
                      </a:rPr>
                      <m:t>𝜭</m:t>
                    </m:r>
                  </m:oMath>
                </a14:m>
                <a:r>
                  <a:rPr lang="fa-IR" sz="2000" dirty="0">
                    <a:effectLst/>
                    <a:latin typeface="Calibri" panose="020F0502020204030204" pitchFamily="34" charset="0"/>
                    <a:ea typeface="Times New Roman" panose="02020603050405020304" pitchFamily="18" charset="0"/>
                    <a:cs typeface="B Nazanin" panose="00000400000000000000" pitchFamily="2" charset="-78"/>
                  </a:rPr>
                  <a:t> زاویه انحراف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ar-SA" sz="2000" dirty="0">
                    <a:effectLst/>
                    <a:latin typeface="Calibri" panose="020F0502020204030204" pitchFamily="34" charset="0"/>
                    <a:ea typeface="Calibri" panose="020F0502020204030204" pitchFamily="34" charset="0"/>
                    <a:cs typeface="B Nazanin" panose="00000400000000000000" pitchFamily="2" charset="-78"/>
                  </a:rPr>
                  <a:t>: هرچه تعداد</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شیارها در سطح بلور زیادتر باشد فاصله بین آنها کمتر است و میزان</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پاشندگی افزایش می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یابد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3902075"/>
              </a:xfrm>
              <a:blipFill>
                <a:blip r:embed="rId6"/>
                <a:stretch>
                  <a:fillRect/>
                </a:stretch>
              </a:blipFill>
            </p:spPr>
            <p:txBody>
              <a:bodyPr/>
              <a:lstStyle/>
              <a:p>
                <a:r>
                  <a:rPr lang="en-US">
                    <a:noFill/>
                  </a:rPr>
                  <a:t> </a:t>
                </a:r>
              </a:p>
            </p:txBody>
          </p:sp>
        </mc:Fallback>
      </mc:AlternateContent>
      <p:pic>
        <p:nvPicPr>
          <p:cNvPr id="3" name="Picture 2" descr="E:\instrumental analysis\Instrumental Class\Uv-Vis spectroscopy\Figure10.1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96344" y="3726836"/>
            <a:ext cx="5042263" cy="2483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2954" y="4968398"/>
            <a:ext cx="487363" cy="487363"/>
          </a:xfrm>
          <a:prstGeom prst="rect">
            <a:avLst/>
          </a:prstGeom>
        </p:spPr>
      </p:pic>
    </p:spTree>
    <p:extLst>
      <p:ext uri="{BB962C8B-B14F-4D97-AF65-F5344CB8AC3E}">
        <p14:creationId xmlns:p14="http://schemas.microsoft.com/office/powerpoint/2010/main" val="1521645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00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761252"/>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مقایسه منشور با شبکه</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تفاوت اساسی شبکه با منشور در پاشندگی آنها است پاشندگی در شبکه خطی است</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در منشور غیرخطی است منظور از پاشندگی خطی آن است که عرض</a:t>
            </a:r>
            <a:r>
              <a:rPr lang="ar-SA" sz="2000" dirty="0">
                <a:solidFill>
                  <a:prstClr val="black"/>
                </a:solidFill>
                <a:latin typeface="Calibri" panose="020F0502020204030204" pitchFamily="34" charset="0"/>
                <a:ea typeface="Calibri" panose="020F0502020204030204" pitchFamily="34" charset="0"/>
                <a:cs typeface="B Nazanin" panose="00000400000000000000" pitchFamily="2" charset="-78"/>
              </a:rPr>
              <a:t> موثر</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نوار در تمام طول موج ها ثابت و یکسان است در حالیکه در پاشندگی غیر خطی عرض </a:t>
            </a:r>
            <a:r>
              <a:rPr lang="ar-SA" sz="2000" dirty="0">
                <a:solidFill>
                  <a:prstClr val="black"/>
                </a:solidFill>
                <a:latin typeface="Calibri" panose="020F0502020204030204" pitchFamily="34" charset="0"/>
                <a:ea typeface="Calibri" panose="020F0502020204030204" pitchFamily="34" charset="0"/>
                <a:cs typeface="B Nazanin" panose="00000400000000000000" pitchFamily="2" charset="-78"/>
              </a:rPr>
              <a:t>موثر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نوار در طول موجهای مختلف متفاوت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عرض موثر نوار</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محدوده ای از طول موج که درآن عبور به نصف مقدار ماکزیمم خود رسیده باشد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قدرت پاشندگی هر عنصر با عرض موثر نوار مشخص می شود هرچه عرض موثر نوار کوچکتر باشد قدرت پاشندگی بیشتر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4" name="Picture 3"/>
          <p:cNvPicPr>
            <a:picLocks noChangeAspect="1" noChangeArrowheads="1"/>
          </p:cNvPicPr>
          <p:nvPr/>
        </p:nvPicPr>
        <p:blipFill>
          <a:blip r:embed="rId6">
            <a:extLst>
              <a:ext uri="{28A0092B-C50C-407E-A947-70E740481C1C}">
                <a14:useLocalDpi xmlns:a14="http://schemas.microsoft.com/office/drawing/2010/main" val="0"/>
              </a:ext>
            </a:extLst>
          </a:blip>
          <a:srcRect l="4530" t="6284" r="27580" b="17706"/>
          <a:stretch>
            <a:fillRect/>
          </a:stretch>
        </p:blipFill>
        <p:spPr bwMode="auto">
          <a:xfrm>
            <a:off x="3448594" y="2661639"/>
            <a:ext cx="4598126" cy="312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8589" y="3978383"/>
            <a:ext cx="487363" cy="487363"/>
          </a:xfrm>
          <a:prstGeom prst="rect">
            <a:avLst/>
          </a:prstGeom>
        </p:spPr>
      </p:pic>
    </p:spTree>
    <p:extLst>
      <p:ext uri="{BB962C8B-B14F-4D97-AF65-F5344CB8AC3E}">
        <p14:creationId xmlns:p14="http://schemas.microsoft.com/office/powerpoint/2010/main" val="3502259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5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4084955"/>
          </a:xfrm>
        </p:spPr>
        <p:txBody>
          <a:bodyPr>
            <a:normAutofit fontScale="90000"/>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شکاف در تکفام ساز</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شکاف در تکفام ساز نقش موثری در عملکرد آن دارد عرض موثر نوار هم به قدرت پاشندگی عنصر پاشان و هم به عرض روزنه ورودی و خروجی بستگی دارد معمولاً از عرض شکاف کم برای</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آنالیزکیفی و از عرض شکاف زیاد برای آنالیز کمی استفاده می شود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شکاف ها به وسیله ای حرکت دو فک متحرک تنظیم می 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سل نمونه</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دستگاه طیف سنجی فرابنفش</a:t>
            </a:r>
            <a:r>
              <a:rPr lang="ar-SA" sz="2000" dirty="0" smtClean="0">
                <a:effectLst/>
                <a:latin typeface="Calibri" panose="020F0502020204030204" pitchFamily="34" charset="0"/>
                <a:ea typeface="Calibri" panose="020F0502020204030204" pitchFamily="34" charset="0"/>
                <a:cs typeface="Cambria" panose="02040503050406030204" pitchFamily="18" charset="0"/>
              </a:rPr>
              <a:t> -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مرئی سل نمونه باید از جنسی باشد که نور از آن عبور کند و خود</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سل جذب نداشته باشد بنابراین در طول موج های کمتر از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۳۰۰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نانومتر از کوارتز استفاده می شود</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زیرا شیشه در این</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طول موج دارای جذب و در طول موج بالاتر از</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۳۰۰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نانومتر از شیشه استفاده می شود سل ها معمولاً به شکل مکعبی و یا استوانه ای است در سل های مکعبی دو ضلع شفاف و دو ضلع دیگر کدر می باشد اندازه سل ها می تواند متفاوت باشد ولی معمولاً سل های یک سانتی متری رایج است البته اگر محلول خیلی رقیق باشد از سل با طول زیاد تر استفاده می شود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fa-IR" sz="2000" dirty="0">
                <a:latin typeface="Calibri" panose="020F0502020204030204" pitchFamily="34" charset="0"/>
                <a:ea typeface="Calibri" panose="020F0502020204030204" pitchFamily="34" charset="0"/>
                <a:cs typeface="B Nazanin" panose="00000400000000000000" pitchFamily="2" charset="-78"/>
              </a:rPr>
              <a:t/>
            </a:r>
            <a:br>
              <a:rPr lang="fa-IR" sz="2000" dirty="0">
                <a:latin typeface="Calibri" panose="020F0502020204030204" pitchFamily="34" charset="0"/>
                <a:ea typeface="Calibri" panose="020F0502020204030204" pitchFamily="34" charset="0"/>
                <a:cs typeface="B Nazanin" panose="00000400000000000000" pitchFamily="2" charset="-78"/>
              </a:rPr>
            </a:br>
            <a:r>
              <a:rPr lang="fa-IR" sz="2000" dirty="0" smtClean="0">
                <a:latin typeface="Calibri" panose="020F0502020204030204" pitchFamily="34" charset="0"/>
                <a:ea typeface="Calibri" panose="020F0502020204030204" pitchFamily="34" charset="0"/>
                <a:cs typeface="B Nazanin" panose="00000400000000000000" pitchFamily="2" charset="-78"/>
              </a:rPr>
              <a:t>                    سل نمونه                                                     فک تنظیم کننده شکاف</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2" descr="E:\instrumental analysis\Instrumental Class\Uv-Vis spectroscopy\10mm_flat_to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1379" y="3354704"/>
            <a:ext cx="2357438"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بسم هللا الرحمن الرحيم. - PDF ΔΩΡΕΑΝ Λήψη"/>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988" y="3112291"/>
            <a:ext cx="3240408" cy="240826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518" y="5712141"/>
            <a:ext cx="487363" cy="487363"/>
          </a:xfrm>
          <a:prstGeom prst="rect">
            <a:avLst/>
          </a:prstGeom>
        </p:spPr>
      </p:pic>
    </p:spTree>
    <p:extLst>
      <p:ext uri="{BB962C8B-B14F-4D97-AF65-F5344CB8AC3E}">
        <p14:creationId xmlns:p14="http://schemas.microsoft.com/office/powerpoint/2010/main" val="2666445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248932"/>
          </a:xfrm>
        </p:spPr>
        <p:txBody>
          <a:bodyPr>
            <a:normAutofit fontScale="90000"/>
          </a:bodyPr>
          <a:lstStyle/>
          <a:p>
            <a:pPr marL="228600" marR="0" algn="r" rtl="1">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آشکارسازها یا دتکتورها</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آشکارساز قسمتی از دستگاه است که پاسخ دستگاه را به یک علامت الکتریکی تبدیل می کند در این دستگاه پاسخ همان جذب نور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انواع آشکارسازها</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1-</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آشکارساز فتوولتایی 2- آشکارساز فتورسانا 3- آشکارساز فتو لوله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۴-</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آشکارساز فتو لوله تکثیرکننده</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آشکار ساز</a:t>
            </a:r>
            <a:r>
              <a:rPr lang="ar-SA" sz="2000" b="1"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 فتو ولتایی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آشکارساز</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تشکیل شده است ازیک نیم رسانا که از جنس اکسید مس یا اکسید سلنیوم</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latin typeface="Cambria" panose="02040503050406030204" pitchFamily="18" charset="0"/>
                <a:ea typeface="Calibri" panose="020F0502020204030204" pitchFamily="34" charset="0"/>
              </a:rPr>
              <a:t>و</a:t>
            </a:r>
            <a:r>
              <a:rPr lang="fa-IR" sz="2000" dirty="0" smtClean="0">
                <a:latin typeface="Cambria" panose="02040503050406030204" pitchFamily="18" charset="0"/>
                <a:ea typeface="Calibri" panose="020F0502020204030204" pitchFamily="34" charset="0"/>
              </a:rPr>
              <a:t> دارای</a:t>
            </a:r>
            <a:r>
              <a:rPr lang="ar-SA" sz="2000" dirty="0" smtClean="0">
                <a:latin typeface="Cambria" panose="02040503050406030204" pitchFamily="18" charset="0"/>
                <a:ea typeface="Calibri" panose="020F0502020204030204" pitchFamily="34" charset="0"/>
              </a:rPr>
              <a:t> </a:t>
            </a:r>
            <a:r>
              <a:rPr lang="ar-SA" sz="2000" dirty="0">
                <a:latin typeface="Cambria" panose="02040503050406030204" pitchFamily="18" charset="0"/>
                <a:ea typeface="Calibri" panose="020F0502020204030204" pitchFamily="34" charset="0"/>
              </a:rPr>
              <a:t>دو الکترود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یکی از جنس مس یا آهن می باشد و نیم رسانا بر روی آن قرار می گیرد و الکترود دیگر یک لایه نازک فلزی از جنس طلا نقره یا سرب است که بر روی لایه نیم رسانا قرار می گیرد دو الکترود به یک میکرو آمپرمتر متصل</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است.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زمانی که تابش عبوری از نمونه از لایه فیلم نازک فلزی عبور می کند وارد نیم رسانا می‌شود و باعث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تغییر رسانایی و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حرکت الکترونها و ایجاد جریان الکتریسته در آن می شود 0 شدت جریان تولیدی به شدت تابش بستگی دارد.آشکارساز این جریان را اندازه گیری کرده و بکمک آن می توان میزان جذب را اندازه گیری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کرد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6"/>
          <p:cNvPicPr>
            <a:picLocks noChangeAspect="1" noChangeArrowheads="1"/>
          </p:cNvPicPr>
          <p:nvPr/>
        </p:nvPicPr>
        <p:blipFill>
          <a:blip r:embed="rId6">
            <a:extLst>
              <a:ext uri="{28A0092B-C50C-407E-A947-70E740481C1C}">
                <a14:useLocalDpi xmlns:a14="http://schemas.microsoft.com/office/drawing/2010/main" val="0"/>
              </a:ext>
            </a:extLst>
          </a:blip>
          <a:srcRect l="19699" t="15842" r="29272" b="57841"/>
          <a:stretch>
            <a:fillRect/>
          </a:stretch>
        </p:blipFill>
        <p:spPr bwMode="auto">
          <a:xfrm>
            <a:off x="1460635" y="4032068"/>
            <a:ext cx="307181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E:\instrumental analysis\Instrumental Class\Uv-Vis spectroscopy\battery_il00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73666" y="3469686"/>
            <a:ext cx="5043896" cy="2844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518" y="5527130"/>
            <a:ext cx="487363" cy="487363"/>
          </a:xfrm>
          <a:prstGeom prst="rect">
            <a:avLst/>
          </a:prstGeom>
        </p:spPr>
      </p:pic>
    </p:spTree>
    <p:extLst>
      <p:ext uri="{BB962C8B-B14F-4D97-AF65-F5344CB8AC3E}">
        <p14:creationId xmlns:p14="http://schemas.microsoft.com/office/powerpoint/2010/main" val="3711394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517412"/>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آشکارساز فوتو رسانایی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ساختار این آشکارساز شبیه آشکارساز ف</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ولتایی است با این تفاوت که نیم رسانای آن از جنس سولفید سرب یا سولفید کادمیوم است در اثر برخورد تابش</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آن در نیمه رسانا مقاومت الکتریکی تغییر می کند و در</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نتیجه باعث می شود میزان جریان تولید شده تغییر کند آشکارساز با توجه به میزان جریان مقدار جذب را اندازه گیری می کند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0645" y="3114857"/>
            <a:ext cx="487363" cy="487363"/>
          </a:xfrm>
          <a:prstGeom prst="rect">
            <a:avLst/>
          </a:prstGeom>
        </p:spPr>
      </p:pic>
    </p:spTree>
    <p:extLst>
      <p:ext uri="{BB962C8B-B14F-4D97-AF65-F5344CB8AC3E}">
        <p14:creationId xmlns:p14="http://schemas.microsoft.com/office/powerpoint/2010/main" val="964326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8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362144"/>
          </a:xfrm>
        </p:spPr>
        <p:txBody>
          <a:bodyPr>
            <a:normAutofit/>
          </a:bodyPr>
          <a:lstStyle/>
          <a:p>
            <a:pPr marL="228600" marR="0" algn="r" rtl="1">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آشکارساز فوتولوله</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آشکار ساز تشکیل شده است از یک</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آند و یک کاتد نیم استوانه که هر دو الکترود در داخلی یک محفظه شیشه ای قرار دارند و داخل محفظه خلا</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ء</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می باشد. سطح الکترود کاتد به وسیله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یک</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ماده فوتو نشرکننده</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مانند فلزات قلیایی پوشیده شده است وقتی نور به کاتد برخورد می‌کند باعث می‌شود که الکترونها از سطح</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mbria" panose="02040503050406030204" pitchFamily="18" charset="0"/>
                <a:ea typeface="Calibri" panose="020F0502020204030204" pitchFamily="34" charset="0"/>
                <a:cs typeface="B Nazanin" panose="00000400000000000000" pitchFamily="2" charset="-78"/>
              </a:rPr>
              <a:t>کاتد</a:t>
            </a:r>
            <a:r>
              <a:rPr lang="ar-SA" sz="2000" dirty="0">
                <a:latin typeface="Cambria" panose="02040503050406030204" pitchFamily="18" charset="0"/>
                <a:ea typeface="Calibri" panose="020F0502020204030204" pitchFamily="34"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جدا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شده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و به سمت</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آند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حرکت می کند دو الکترود به یک میکرو آمپر متصل است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که جریان ایجاد شده را اندازه گیری می کند شدت این جریان با شدت تابش</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رسیده به کاتد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متناسب می باشد و بدین ترتیب دتکتور با اندازه گیری جریان میزان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r>
            <a:br>
              <a:rPr lang="fa-IR" sz="2000" dirty="0" smtClean="0">
                <a:effectLst/>
                <a:latin typeface="Calibri" panose="020F0502020204030204" pitchFamily="34" charset="0"/>
                <a:ea typeface="Calibri" panose="020F0502020204030204" pitchFamily="34" charset="0"/>
                <a:cs typeface="B Nazanin" panose="00000400000000000000" pitchFamily="2" charset="-78"/>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جذب نور را نشان می دهد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2" descr="UV-VIS Spectrophotometric detectors"/>
          <p:cNvPicPr/>
          <p:nvPr/>
        </p:nvPicPr>
        <p:blipFill>
          <a:blip r:embed="rId6">
            <a:extLst>
              <a:ext uri="{28A0092B-C50C-407E-A947-70E740481C1C}">
                <a14:useLocalDpi xmlns:a14="http://schemas.microsoft.com/office/drawing/2010/main" val="0"/>
              </a:ext>
            </a:extLst>
          </a:blip>
          <a:srcRect/>
          <a:stretch>
            <a:fillRect/>
          </a:stretch>
        </p:blipFill>
        <p:spPr bwMode="auto">
          <a:xfrm>
            <a:off x="1409837" y="1620474"/>
            <a:ext cx="2514600" cy="4717415"/>
          </a:xfrm>
          <a:prstGeom prst="rect">
            <a:avLst/>
          </a:prstGeom>
          <a:noFill/>
          <a:ln>
            <a:noFill/>
          </a:ln>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2474" y="4377599"/>
            <a:ext cx="487363" cy="487363"/>
          </a:xfrm>
          <a:prstGeom prst="rect">
            <a:avLst/>
          </a:prstGeom>
        </p:spPr>
      </p:pic>
    </p:spTree>
    <p:extLst>
      <p:ext uri="{BB962C8B-B14F-4D97-AF65-F5344CB8AC3E}">
        <p14:creationId xmlns:p14="http://schemas.microsoft.com/office/powerpoint/2010/main" val="19930308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3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4163332"/>
          </a:xfrm>
        </p:spPr>
        <p:txBody>
          <a:bodyPr>
            <a:normAutofit fontScale="90000"/>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آشکارسازفوتو لوله تکثیر کننده</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این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آشکارساز شبیه آشکارساز فوتو لوله است با این تفاوت که الکترون های جدا شده از کاتد در اثر برخورد با الکترودهای دیگری که به داینود معروف هستند تعداد آنها افزایش می یابد این آشکار ساز خود شامل دو بخش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آ-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ف</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و</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تولوله: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شبیه آشکارساز ف</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تولوله می باشد که در آن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یک</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کاتد استوانه ای و یک آند قرار دارد در اثر برخورد تابش به کاتد الکترون ها از کاتد جدا می‌شوند و به سمت آن</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حرکت می‌کند ولی قبل از رسیدن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به آند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از قسمت افزاینده الکترون عبورمی کنند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ب-</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افزاینده الکترون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این بخش شامل تعداد زیادی الکترود از جنس فلز های قلیایی است که به داینود معروف هستند در اثر برخورد الکترون به داینودها تعداد زیادتری الکترون از داینودها جدا می شود و بدین ترتیب تعداد الکترون ها افزایش می یابد که این عامل باعث تقویت جریان الکتریکی می شود برای محاسبه تعداد الکترون های خروجی از دانلود ها از رابطه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n</a:t>
            </a:r>
            <a:r>
              <a:rPr lang="en-US" sz="2000" baseline="30000" dirty="0" smtClean="0">
                <a:effectLst/>
                <a:latin typeface="Calibri" panose="020F0502020204030204" pitchFamily="34" charset="0"/>
                <a:ea typeface="Calibri" panose="020F0502020204030204" pitchFamily="34" charset="0"/>
                <a:cs typeface="B Nazanin" panose="00000400000000000000" pitchFamily="2" charset="-78"/>
              </a:rPr>
              <a:t>m</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استفاده می شود که در این رابطه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m</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تعداد داینود و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n</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الکترون هایی است که از هر داینو جدا می 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این آشکار ساز از حساس ترین آشکارسازها در طیف سنجی فرابنفش- مرئی است و اگر شدت پرتو رسیده به آن زیاد باشد به دتکتور آسیب می زند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نکته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دتکتور ف</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تو لوله هم سیگنال و هم نویز تقویت می‌شود ولی در آشکارساز ف</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تو لوله تکثیر کننده فقط سیگنال تقویت می شود.شکل زیر یک فتولوله تکثیر کننده را نشان می دهد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4" descr="E:\instrumental analysis\Instrumental Class\Uv-Vis spectroscopy\pmtsfigur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4520" y="4024313"/>
            <a:ext cx="6643824" cy="238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50316" y="5657759"/>
            <a:ext cx="487363" cy="487363"/>
          </a:xfrm>
          <a:prstGeom prst="rect">
            <a:avLst/>
          </a:prstGeom>
        </p:spPr>
      </p:pic>
    </p:spTree>
    <p:extLst>
      <p:ext uri="{BB962C8B-B14F-4D97-AF65-F5344CB8AC3E}">
        <p14:creationId xmlns:p14="http://schemas.microsoft.com/office/powerpoint/2010/main" val="15101502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44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48</Words>
  <Application>Microsoft Office PowerPoint</Application>
  <PresentationFormat>Widescreen</PresentationFormat>
  <Paragraphs>10</Paragraphs>
  <Slides>10</Slides>
  <Notes>0</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B Nazanin</vt:lpstr>
      <vt:lpstr>Calibri</vt:lpstr>
      <vt:lpstr>Calibri Light</vt:lpstr>
      <vt:lpstr>Cambria</vt:lpstr>
      <vt:lpstr>Cambria Math</vt:lpstr>
      <vt:lpstr>Times New Roman</vt:lpstr>
      <vt:lpstr>Office Theme</vt:lpstr>
      <vt:lpstr>2- منشور:   پاشندگی در منشور ها از نوع زاویه ای است و  برای جلوگیری از مشکلات آستیگماتی باید زاویه تابش ورودی به منشور را طوری انتخاب کنیم که نور عبوری از منشور به موازات خط پایه منشور از داخل آن عبور کند. از طرف  دیگر برای  جلوگیری از بازتابش بیش از حد از سطح منشور باید زاویه راس منشور را مقداری بیشتر از ۶۰ درجه انتخاب کنیم پاشندگی در منشور بصورت dϴ/dλ تعریف می شود اگر صورت و مخرج کسر را درdn  ضرب کنیم پاشندگی را می توان بصورت زیر نوشت dϴ/dλ=dϴ/dn×dn/dλ  در رابطه بالا   dϴ/dλ تغییر زاویه انحراف به طول موج ،  dϴ/dn تغییر زاویه انحراف به ضریب شکست و dn/dλ تغییر ضریب شکست به تغییر طول موج است.    dϴ/dn در یک منشور به شکل هندسی منشور یعنی زاویه راس منشور و زاویه فرودی تابش بستگی دارد،و بخاطر مشکلات آستیگماتیسمی و بازتابش نمی توان زاویه راس منشور و زاویه فرودی را تغییر داد بنا بر این برای تغییر پاشندگی منشور نمی توان dϴ/dn را تغییر داد. برای تغییر پاشندگی منشور بایدdn/dλ   را تغییر داد هرچه مقدارdn/dλ  بیشتر باشد پاشندگی منشور بیشتر است و تفکیک طول موجها بهتر صورت می گیرد  </vt:lpstr>
      <vt:lpstr> بهترین ماده برای ساخت منشور ماده‌ای است که در طول موج مورد مطالعه بالاترین dn/dλ    را داشته باشد در ساختار منشور بیشتر از شیشه استفاده می شود شیشه نسبت به کوارتز dn/dλ    بزرگتری دارد البته از شیشه نمی توان برای طول موج کمتر از ۴۰۰ نانومتر استفاده کرد زیرا در طول موج کمتر از ۴۰۰ شیشه دارای جذب است به همین علت در این طول  موج باید از کوارتز استفاده کنیم  انواع منشور ها  آ - منشور کرونو: در این منشور از دو منشور ۳۰ درجه که یکی کوارتز چپ و دیگری کوارتز راست بر است استفاده می شود در نتیجه این منشور  تاثیر بر نور پلاریزه ندارد  ب- منشور لیترو: این منشور تشکیل شده است از یک منشور ۳۰  درجه که یک ضلع آن نقره اندود شده است نور از همان سمتی که وارد می شود از همان جهت نیز خارج می شود. منشور  لیترو نسبت به کرونو ارزان تر است</vt:lpstr>
      <vt:lpstr>۳ - شبکه ها یا گریتینگ: شبکه ها بهترین و ایده آل ترین تکفام سازها هستم که خود به دو دسته تقسیم می شوند  آ- شبکه های عبوری: این شبکه‌ها از ایجاد تعداد زیادی شیار بر روی یک بلور کوارتز یا نمک دیگر ساخته می شوند وقتی نور از این شیار ها عبور می کند شیارها خود مانند یک منبع تابش نور را در زوایای خاص منتشر می کنند در نتیجه بین پرتوهای منتشر شده تداخل سازنده و مخرب صورت می گیرد و طول موج ها از یکدیگر جدا می شوند.   ب- شبکه های انعکاسی: این شبکه‌ها از ایجاد تعداد زیادی شیار بر سطح صیقلی یک فلز ساخته می شوند یا می توان یک لایه نازک از یک فلز مانند آلومینیوم را در سطح شبکه های عبوری قرار داد که در این صورت شبکه انعکاسی ایجاد می شود نکته :پاشندگی در شبکه ها از رابطه dϴ/dλ=N/dcosϴ   تبعیت می کند که N مرتبه ی تداخل ، d فاصله دو شیار و ϴ زاویه انحراف است نکته: هرچه تعداد شیارها در سطح بلور زیادتر باشد فاصله بین آنها کمتر است و میزان  پاشندگی افزایش می یابد </vt:lpstr>
      <vt:lpstr>مقایسه منشور با شبکه  تفاوت اساسی شبکه با منشور در پاشندگی آنها است پاشندگی در شبکه خطی است  در منشور غیرخطی است منظور از پاشندگی خطی آن است که عرض موثر  نوار در تمام طول موج ها ثابت و یکسان است در حالیکه در پاشندگی غیر خطی عرض موثر نوار در طول موجهای مختلف متفاوت است  عرض موثر نوار : محدوده ای از طول موج که درآن عبور به نصف مقدار ماکزیمم خود رسیده باشد. قدرت پاشندگی هر عنصر با عرض موثر نوار مشخص می شود هرچه عرض موثر نوار کوچکتر باشد قدرت پاشندگی بیشتر است </vt:lpstr>
      <vt:lpstr>شکاف در تکفام ساز   شکاف در تکفام ساز نقش موثری در عملکرد آن دارد عرض موثر نوار هم به قدرت پاشندگی عنصر پاشان و هم به عرض روزنه ورودی و خروجی بستگی دارد معمولاً از عرض شکاف کم برای آنالیزکیفی و از عرض شکاف زیاد برای آنالیز کمی استفاده می شود . شکاف ها به وسیله ای حرکت دو فک متحرک تنظیم می شود سل نمونه در دستگاه طیف سنجی فرابنفش - مرئی سل نمونه باید از جنسی باشد که نور از آن عبور کند و خود  سل جذب نداشته باشد بنابراین در طول موج های کمتر از ۳۰۰ نانومتر از کوارتز استفاده می شود  زیرا شیشه در این  طول موج دارای جذب و در طول موج بالاتر از  ۳۰۰ نانومتر از شیشه استفاده می شود سل ها معمولاً به شکل مکعبی و یا استوانه ای است در سل های مکعبی دو ضلع شفاف و دو ضلع دیگر کدر می باشد اندازه سل ها می تواند متفاوت باشد ولی معمولاً سل های یک سانتی متری رایج است البته اگر محلول خیلی رقیق باشد از سل با طول زیاد تر استفاده می شود                      سل نمونه                                                     فک تنظیم کننده شکاف   </vt:lpstr>
      <vt:lpstr> آشکارسازها یا دتکتورها آشکارساز قسمتی از دستگاه است که پاسخ دستگاه را به یک علامت الکتریکی تبدیل می کند در این دستگاه پاسخ همان جذب نور است  انواع آشکارسازها 1- آشکارساز فتوولتایی 2- آشکارساز فتورسانا 3- آشکارساز فتو لوله ۴- آشکارساز فتو لوله تکثیرکننده آشکار ساز  فتو ولتایی این آشکارساز  تشکیل شده است ازیک نیم رسانا که از جنس اکسید مس یا اکسید سلنیوم و دارای دو الکترود یکی از جنس مس یا آهن می باشد و نیم رسانا بر روی آن قرار می گیرد و الکترود دیگر یک لایه نازک فلزی از جنس طلا نقره یا سرب است که بر روی لایه نیم رسانا قرار می گیرد دو الکترود به یک میکرو آمپرمتر متصل است. زمانی که تابش عبوری از نمونه از لایه فیلم نازک فلزی عبور می کند وارد نیم رسانا می‌شود و باعث تغییر رسانایی و حرکت الکترونها و ایجاد جریان الکتریسته در آن می شود 0 شدت جریان تولیدی به شدت تابش بستگی دارد.آشکارساز این جریان را اندازه گیری کرده و بکمک آن می توان میزان جذب را اندازه گیری کرد </vt:lpstr>
      <vt:lpstr>آشکارساز فوتو رسانایی   ساختار این آشکارساز شبیه آشکارساز فوتوولتایی است با این تفاوت که نیم رسانای آن از جنس سولفید سرب یا سولفید کادمیوم است در اثر برخورد تابش به آن در نیمه رسانا مقاومت الکتریکی تغییر می کند و در نتیجه باعث می شود میزان جریان تولید شده تغییر کند آشکارساز با توجه به میزان جریان مقدار جذب را اندازه گیری می کند </vt:lpstr>
      <vt:lpstr> آشکارساز فوتولوله  این آشکار ساز تشکیل شده است از یک آند و یک کاتد نیم استوانه که هر دو الکترود در داخلی یک محفظه شیشه ای قرار دارند و داخل محفظه خلاء می باشد. سطح الکترود کاتد به وسیله یک ماده فوتو نشرکننده مانند فلزات قلیایی پوشیده شده است وقتی نور به کاتد برخورد می‌کند باعث می‌شود که الکترونها از سطح کاتد جدا  شده  و به سمت آند حرکت می کند دو الکترود به یک میکرو آمپر متصل است  که جریان ایجاد شده را اندازه گیری می کند شدت این جریان با شدت تابش  رسیده به کاتد  متناسب می باشد و بدین ترتیب دتکتور با اندازه گیری جریان میزان  جذب نور را نشان می دهد </vt:lpstr>
      <vt:lpstr>آشکارسازفوتو لوله تکثیر کننده  این آشکارساز شبیه آشکارساز فوتو لوله است با این تفاوت که الکترون های جدا شده از کاتد در اثر برخورد با الکترودهای دیگری که به داینود معروف هستند تعداد آنها افزایش می یابد این آشکار ساز خود شامل دو بخش است  آ-  فوتولوله: شبیه آشکارساز فوتولوله می باشد که در آن یک کاتد استوانه ای و یک آند قرار دارد در اثر برخورد تابش به کاتد الکترون ها از کاتد جدا می‌شوند و به سمت آند حرکت می‌کند ولی قبل از رسیدن به آند از قسمت افزاینده الکترون عبورمی کنند  ب-افزاینده الکترون: این بخش شامل تعداد زیادی الکترود از جنس فلز های قلیایی است که به داینود معروف هستند در اثر برخورد الکترون به داینودها تعداد زیادتری الکترون از داینودها جدا می شود و بدین ترتیب تعداد الکترون ها افزایش می یابد که این عامل باعث تقویت جریان الکتریکی می شود برای محاسبه تعداد الکترون های خروجی از دانلود ها از رابطه nm استفاده می شود که در این رابطه m تعداد داینود و n  الکترون هایی است که از هر داینو جدا می شود  نکته: این آشکار ساز از حساس ترین آشکارسازها در طیف سنجی فرابنفش- مرئی است و اگر شدت پرتو رسیده به آن زیاد باشد به دتکتور آسیب می زند نکته :در دتکتور فوتو لوله هم سیگنال و هم نویز تقویت می‌شود ولی در آشکارساز فوتو لوله تکثیر کننده فقط سیگنال تقویت می شود.شکل زیر یک فتولوله تکثیر کننده را نشان می دهد </vt:lpstr>
      <vt:lpstr>کاربردهای کمی طیف سنجی فرابنفش-مرئی از طیف سنجی فرابنفش -مرئی برای موارد زیر استفاده می شود  ۱- تعیین غلظت یک گونه خاص  ۲ - تعیین غلظت اجزای مخلوط  ۳ -تیتراسیونهای اسپکتروفتومتر  ۴- تعیین ساختار کمپلکس  5- تعیین غلظت گونه در محیط های پیچیده  تهیه کننده : اسداله جعفرآبادی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 منشور:   پاشندگی در منشور ها از نوع زاویه است و  برای جلوگیری از مشکلات آستیگماتی باید زاویه تابش ورودی به منشور را طوری انتخاب کنیم که نور عبوری از منشور به موازات خط پایه منشور از داخل آن عبور کند. از طرف  دیگر برای  جلوگیری از بازتابش بیش از حد از سطح منشور باید زاویه راس منشور را مقداری بیشتر از ۶۰ درجه انتخاب کنیم پاشندگی در منشور بصورت dϴ/dλ تعریف می شود اگر صورت و مخرج کسر را درdn  ضرب کنیم پاشندگی را می توان بصورت زیر نوشت dϴ/dλ=dϴ/dn×dn/dλ  در رابطه بالا   dϴ/dλ تغییر زاویه انحراف به طول موج ،  dϴ/dn تغییر زاویه انحراف به ضریب شکست و dn/dλ تغییر ضریب شکست به تغییر طول موج است.    dϴ/dn در یک منشور به شکل هندسی منشور یعنی زاویه راس منشور و زاویه فرودی تابش بستگی دارد،وبخاطر مشکلات آستیگماتیسمی و بازتابش نمی توان زاویه راس منشور و زاویه فرودی را تغییر داد بنا بر این برای تغییر پاشندگی منشور نمی توان زاویه راس و فرودی را تغییر داد.بنابر این برای تغییر پاشندگی منشور بایدdn/dλ   را تغییر داد هرچه مقدارdn/dλ  بیشتر باشد پاشندگی منشور بیشتر است و تفکیک طول موجها بهتر صورت می گیرد</dc:title>
  <dc:creator>amirrezajafarabadi76@gmail.com</dc:creator>
  <cp:lastModifiedBy>amirrezajafarabadi76@gmail.com</cp:lastModifiedBy>
  <cp:revision>38</cp:revision>
  <dcterms:created xsi:type="dcterms:W3CDTF">2020-03-29T12:02:19Z</dcterms:created>
  <dcterms:modified xsi:type="dcterms:W3CDTF">2020-03-31T07:58:17Z</dcterms:modified>
</cp:coreProperties>
</file>