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F7745-2041-4406-8863-C64CB80DEAA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178999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F7745-2041-4406-8863-C64CB80DEAA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125605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F7745-2041-4406-8863-C64CB80DEAA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63711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F7745-2041-4406-8863-C64CB80DEAA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815849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3F7745-2041-4406-8863-C64CB80DEAA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225460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F7745-2041-4406-8863-C64CB80DEAA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238419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F7745-2041-4406-8863-C64CB80DEAA8}"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2087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F7745-2041-4406-8863-C64CB80DEAA8}"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2801936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F7745-2041-4406-8863-C64CB80DEAA8}"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295964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3F7745-2041-4406-8863-C64CB80DEAA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57384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3F7745-2041-4406-8863-C64CB80DEAA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1C619-6E8A-4086-B926-F777CB12479C}" type="slidenum">
              <a:rPr lang="en-US" smtClean="0"/>
              <a:t>‹#›</a:t>
            </a:fld>
            <a:endParaRPr lang="en-US"/>
          </a:p>
        </p:txBody>
      </p:sp>
    </p:spTree>
    <p:extLst>
      <p:ext uri="{BB962C8B-B14F-4D97-AF65-F5344CB8AC3E}">
        <p14:creationId xmlns:p14="http://schemas.microsoft.com/office/powerpoint/2010/main" val="1853921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F7745-2041-4406-8863-C64CB80DEAA8}"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1C619-6E8A-4086-B926-F777CB12479C}" type="slidenum">
              <a:rPr lang="en-US" smtClean="0"/>
              <a:t>‹#›</a:t>
            </a:fld>
            <a:endParaRPr lang="en-US"/>
          </a:p>
        </p:txBody>
      </p:sp>
    </p:spTree>
    <p:extLst>
      <p:ext uri="{BB962C8B-B14F-4D97-AF65-F5344CB8AC3E}">
        <p14:creationId xmlns:p14="http://schemas.microsoft.com/office/powerpoint/2010/main" val="464866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24753" y="242047"/>
                <a:ext cx="10515600" cy="6131859"/>
              </a:xfrm>
            </p:spPr>
            <p:txBody>
              <a:bodyPr>
                <a:normAutofit/>
              </a:bodyPr>
              <a:lstStyle/>
              <a:p>
                <a:pPr marL="0" marR="0" algn="r" rtl="1">
                  <a:lnSpc>
                    <a:spcPct val="107000"/>
                  </a:lnSpc>
                  <a:spcBef>
                    <a:spcPts val="0"/>
                  </a:spcBef>
                  <a:spcAft>
                    <a:spcPts val="800"/>
                  </a:spcAft>
                </a:pP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تعیین غلظت گونه در محیط های پیچیده</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برای تعیین غلظت گونه در محیط های پیچیده از روش کالیبراسیون با افزایش استاندارد استفاده می شود که می توانیم از روش افزایش یک استانداردی یا روش افزایش چند استانداردی استفاده کنیم</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روش افزایش یک استاندارد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Tahoma" panose="020B0604030504040204" pitchFamily="34" charset="0"/>
                    <a:ea typeface="Calibri" panose="020F0502020204030204" pitchFamily="34" charset="0"/>
                    <a:cs typeface="B Nazanin" panose="00000400000000000000" pitchFamily="2" charset="-78"/>
                  </a:rPr>
                  <a:t>در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روش ابتدا حجم مشخصی از نمونه مجهول برداشته و آن را به حجم معینی می‌رسانیم و جذب آن را اندازه گیری می کنیم و مقادیر</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جذب را در رابطه بیر- لامبرت قرار می دهیم که در این رابطه</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غلظت</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نمونه مجهول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مرحله بعد به همان اندازه از حجم نمونه مجهول برداشته و مقدار مشخصی از استاندارد اضافه می کند و در نهایت آن را به همان حجم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نهایی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مرحله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اول می رسانیم سپس جذب آن را اندازه گیری می کنیم آنگاه با استفاده از روابط زیر غلظت مجهول را محاسبه می کنیم</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در این روابط</a:t>
                </a:r>
                <a:r>
                  <a:rPr lang="ar-SA" sz="2000" dirty="0" smtClean="0">
                    <a:effectLst/>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طول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سل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ضریب</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جذب</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مولی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استاندارد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محلول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مجهول 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غلظ</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 استاندارد معلوم است و تنها غلظت مجهول نامشخص است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0</a:t>
                </a:r>
                <a:r>
                  <a:rPr lang="en-US" sz="2000" b="1" dirty="0">
                    <a:solidFill>
                      <a:prstClr val="black"/>
                    </a:solidFill>
                    <a:ea typeface="Calibri" panose="020F0502020204030204" pitchFamily="34" charset="0"/>
                    <a:cs typeface="B Nazanin" panose="00000400000000000000" pitchFamily="2" charset="-78"/>
                  </a:rPr>
                  <a:t> </a:t>
                </a:r>
                <a14:m>
                  <m:oMath xmlns:m="http://schemas.openxmlformats.org/officeDocument/2006/math">
                    <m:r>
                      <a:rPr lang="en-US" sz="2000" b="1" i="1">
                        <a:solidFill>
                          <a:prstClr val="black"/>
                        </a:solidFill>
                        <a:latin typeface="Cambria Math" panose="02040503050406030204" pitchFamily="18" charset="0"/>
                        <a:ea typeface="Calibri" panose="020F0502020204030204" pitchFamily="34" charset="0"/>
                        <a:cs typeface="B Nazanin" panose="00000400000000000000" pitchFamily="2" charset="-78"/>
                      </a:rPr>
                      <m:t>𝐕𝐭</m:t>
                    </m:r>
                  </m:oMath>
                </a14:m>
                <a:r>
                  <a:rPr lang="fa-IR" sz="2000" dirty="0" smtClean="0">
                    <a:effectLst/>
                    <a:latin typeface="Calibri" panose="020F0502020204030204" pitchFamily="34" charset="0"/>
                    <a:ea typeface="Calibri" panose="020F0502020204030204" pitchFamily="34" charset="0"/>
                    <a:cs typeface="B Nazanin" panose="00000400000000000000" pitchFamily="2" charset="-78"/>
                  </a:rPr>
                  <a:t>حجم نهایی محلول ،</a:t>
                </a:r>
                <a:r>
                  <a:rPr lang="en-US" sz="2000" b="1" dirty="0">
                    <a:solidFill>
                      <a:prstClr val="black"/>
                    </a:solidFill>
                    <a:ea typeface="Calibri" panose="020F0502020204030204" pitchFamily="34" charset="0"/>
                    <a:cs typeface="B Nazanin" panose="00000400000000000000" pitchFamily="2" charset="-78"/>
                  </a:rPr>
                  <a:t> </a:t>
                </a:r>
                <a14:m>
                  <m:oMath xmlns:m="http://schemas.openxmlformats.org/officeDocument/2006/math">
                    <m:r>
                      <a:rPr lang="en-US" sz="2000" b="1" i="1">
                        <a:solidFill>
                          <a:prstClr val="black"/>
                        </a:solidFill>
                        <a:latin typeface="Cambria Math" panose="02040503050406030204" pitchFamily="18" charset="0"/>
                        <a:ea typeface="Calibri" panose="020F0502020204030204" pitchFamily="34" charset="0"/>
                        <a:cs typeface="B Nazanin" panose="00000400000000000000" pitchFamily="2" charset="-78"/>
                      </a:rPr>
                      <m:t>𝐕𝐱</m:t>
                    </m:r>
                  </m:oMath>
                </a14:m>
                <a:r>
                  <a:rPr lang="fa-IR" sz="2000" dirty="0" smtClean="0">
                    <a:effectLst/>
                    <a:latin typeface="Calibri" panose="020F0502020204030204" pitchFamily="34" charset="0"/>
                    <a:ea typeface="Calibri" panose="020F0502020204030204" pitchFamily="34" charset="0"/>
                    <a:cs typeface="B Nazanin" panose="00000400000000000000" pitchFamily="2" charset="-78"/>
                  </a:rPr>
                  <a:t>حجم محلول مجهول و </a:t>
                </a:r>
                <a14:m>
                  <m:oMath xmlns:m="http://schemas.openxmlformats.org/officeDocument/2006/math">
                    <m:r>
                      <a:rPr lang="en-US" sz="2000" b="1" i="1">
                        <a:solidFill>
                          <a:prstClr val="black"/>
                        </a:solidFill>
                        <a:latin typeface="Cambria Math" panose="02040503050406030204" pitchFamily="18" charset="0"/>
                        <a:ea typeface="Calibri" panose="020F0502020204030204" pitchFamily="34" charset="0"/>
                        <a:cs typeface="B Nazanin" panose="00000400000000000000" pitchFamily="2" charset="-78"/>
                      </a:rPr>
                      <m:t>𝐕𝐬</m:t>
                    </m:r>
                  </m:oMath>
                </a14:m>
                <a:r>
                  <a:rPr lang="fa-IR" sz="2000" dirty="0" smtClean="0">
                    <a:effectLst/>
                    <a:latin typeface="Calibri" panose="020F0502020204030204" pitchFamily="34" charset="0"/>
                    <a:ea typeface="Calibri" panose="020F0502020204030204" pitchFamily="34" charset="0"/>
                    <a:cs typeface="B Nazanin" panose="00000400000000000000" pitchFamily="2" charset="-78"/>
                  </a:rPr>
                  <a:t> حجم محلول استاندارد است.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rPr>
                  <a:t>A</a:t>
                </a:r>
                <a:r>
                  <a:rPr lang="en-US" sz="2000" baseline="-25000" dirty="0">
                    <a:solidFill>
                      <a:prstClr val="black"/>
                    </a:solidFill>
                    <a:latin typeface="Calibri" panose="020F0502020204030204" pitchFamily="34" charset="0"/>
                    <a:ea typeface="Calibri" panose="020F0502020204030204" pitchFamily="34" charset="0"/>
                    <a:cs typeface="B Nazanin" panose="00000400000000000000" pitchFamily="2" charset="-78"/>
                  </a:rPr>
                  <a:t>x</a:t>
                </a:r>
                <a:r>
                  <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rPr>
                  <a:t> = A</a:t>
                </a:r>
                <a:r>
                  <a:rPr lang="en-US" sz="2000" baseline="-25000" dirty="0">
                    <a:solidFill>
                      <a:prstClr val="black"/>
                    </a:solidFill>
                    <a:latin typeface="Calibri" panose="020F0502020204030204" pitchFamily="34" charset="0"/>
                    <a:ea typeface="Calibri" panose="020F0502020204030204" pitchFamily="34" charset="0"/>
                    <a:cs typeface="B Nazanin" panose="00000400000000000000" pitchFamily="2" charset="-78"/>
                  </a:rPr>
                  <a:t>t</a:t>
                </a:r>
                <a:r>
                  <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r>
                      <a:rPr lang="fa-IR" sz="2000" i="1">
                        <a:solidFill>
                          <a:prstClr val="black"/>
                        </a:solidFill>
                        <a:latin typeface="Cambria Math" panose="02040503050406030204" pitchFamily="18" charset="0"/>
                        <a:ea typeface="Calibri" panose="020F0502020204030204" pitchFamily="34" charset="0"/>
                        <a:cs typeface="Cambria Math" panose="02040503050406030204" pitchFamily="18" charset="0"/>
                      </a:rPr>
                      <m:t>𝜺</m:t>
                    </m:r>
                  </m:oMath>
                </a14:m>
                <a:r>
                  <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en-US" sz="2000" dirty="0" err="1">
                    <a:solidFill>
                      <a:prstClr val="black"/>
                    </a:solidFill>
                    <a:latin typeface="Calibri" panose="020F0502020204030204" pitchFamily="34" charset="0"/>
                    <a:ea typeface="Calibri" panose="020F0502020204030204" pitchFamily="34" charset="0"/>
                    <a:cs typeface="B Nazanin" panose="00000400000000000000" pitchFamily="2" charset="-78"/>
                  </a:rPr>
                  <a:t>bC</a:t>
                </a:r>
                <a:r>
                  <a:rPr lang="en-US" sz="2000" baseline="-25000" dirty="0" err="1">
                    <a:solidFill>
                      <a:prstClr val="black"/>
                    </a:solidFill>
                    <a:latin typeface="Calibri" panose="020F0502020204030204" pitchFamily="34" charset="0"/>
                    <a:ea typeface="Calibri" panose="020F0502020204030204" pitchFamily="34" charset="0"/>
                    <a:cs typeface="B Nazanin" panose="00000400000000000000" pitchFamily="2" charset="-78"/>
                  </a:rPr>
                  <a:t>x</a:t>
                </a:r>
                <a:r>
                  <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f>
                      <m:fPr>
                        <m:ctrlPr>
                          <a:rPr lang="en-US" sz="2000" b="1" i="1">
                            <a:solidFill>
                              <a:prstClr val="black"/>
                            </a:solidFill>
                            <a:latin typeface="Cambria Math" panose="02040503050406030204" pitchFamily="18" charset="0"/>
                            <a:ea typeface="Calibri" panose="020F0502020204030204" pitchFamily="34" charset="0"/>
                            <a:cs typeface="B Nazanin" panose="00000400000000000000" pitchFamily="2" charset="-78"/>
                          </a:rPr>
                        </m:ctrlPr>
                      </m:fPr>
                      <m:num>
                        <m:r>
                          <a:rPr lang="en-US" sz="2000" b="1" i="1">
                            <a:solidFill>
                              <a:prstClr val="black"/>
                            </a:solidFill>
                            <a:latin typeface="Cambria Math" panose="02040503050406030204" pitchFamily="18" charset="0"/>
                            <a:ea typeface="Calibri" panose="020F0502020204030204" pitchFamily="34" charset="0"/>
                            <a:cs typeface="B Nazanin" panose="00000400000000000000" pitchFamily="2" charset="-78"/>
                          </a:rPr>
                          <m:t>𝐕𝐱</m:t>
                        </m:r>
                      </m:num>
                      <m:den>
                        <m:r>
                          <a:rPr lang="en-US" sz="2000" b="1" i="1">
                            <a:solidFill>
                              <a:prstClr val="black"/>
                            </a:solidFill>
                            <a:latin typeface="Cambria Math" panose="02040503050406030204" pitchFamily="18" charset="0"/>
                            <a:ea typeface="Calibri" panose="020F0502020204030204" pitchFamily="34" charset="0"/>
                            <a:cs typeface="B Nazanin" panose="00000400000000000000" pitchFamily="2" charset="-78"/>
                          </a:rPr>
                          <m:t>𝐕𝐭</m:t>
                        </m:r>
                      </m:den>
                    </m:f>
                  </m:oMath>
                </a14:m>
                <a:r>
                  <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en-US" sz="2000" dirty="0">
                    <a:solidFill>
                      <a:prstClr val="black"/>
                    </a:solidFill>
                    <a:latin typeface="B Nazanin" panose="00000400000000000000" pitchFamily="2" charset="-78"/>
                    <a:ea typeface="Calibri" panose="020F0502020204030204" pitchFamily="34" charset="0"/>
                    <a:cs typeface="Arial" panose="020B0604020202020204" pitchFamily="34" charset="0"/>
                  </a:rPr>
                  <a:t> </a:t>
                </a:r>
                <a:r>
                  <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en-US" sz="2000" dirty="0">
                    <a:solidFill>
                      <a:prstClr val="black"/>
                    </a:solidFill>
                    <a:latin typeface="B Nazanin" panose="00000400000000000000" pitchFamily="2" charset="-78"/>
                    <a:ea typeface="Calibri" panose="020F0502020204030204" pitchFamily="34" charset="0"/>
                    <a:cs typeface="Arial" panose="020B0604020202020204" pitchFamily="34" charset="0"/>
                  </a:rPr>
                  <a:t> </a:t>
                </a:r>
                <a:r>
                  <a:rPr lang="fa-IR" sz="2000" dirty="0">
                    <a:solidFill>
                      <a:prstClr val="black"/>
                    </a:solidFill>
                    <a:latin typeface="Calibri" panose="020F0502020204030204" pitchFamily="34" charset="0"/>
                    <a:ea typeface="Calibri" panose="020F0502020204030204" pitchFamily="34" charset="0"/>
                    <a:cs typeface="B Nazanin" panose="00000400000000000000" pitchFamily="2" charset="-78"/>
                  </a:rPr>
                  <a:t> جذب محلول </a:t>
                </a:r>
                <a:r>
                  <a:rPr lang="fa-IR" sz="20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مجهول</a:t>
                </a:r>
                <a:r>
                  <a:rPr lang="en-US" sz="20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a:r>
                <a:br>
                  <a:rPr lang="en-US" sz="20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br>
                <a:r>
                  <a:rPr lang="en-US" sz="2000" dirty="0">
                    <a:latin typeface="Calibri" panose="020F0502020204030204" pitchFamily="34" charset="0"/>
                    <a:ea typeface="Calibri" panose="020F0502020204030204" pitchFamily="34" charset="0"/>
                    <a:cs typeface="B Nazanin" panose="00000400000000000000" pitchFamily="2" charset="-78"/>
                  </a:rPr>
                  <a:t/>
                </a:r>
                <a:br>
                  <a:rPr lang="en-US" sz="2000" dirty="0">
                    <a:latin typeface="Calibri" panose="020F0502020204030204" pitchFamily="34" charset="0"/>
                    <a:ea typeface="Calibri" panose="020F0502020204030204" pitchFamily="34" charset="0"/>
                    <a:cs typeface="B Nazanin" panose="00000400000000000000" pitchFamily="2" charset="-78"/>
                  </a:rPr>
                </a:br>
                <a:r>
                  <a:rPr lang="en-US" sz="2000" dirty="0" err="1">
                    <a:latin typeface="Calibri" panose="020F0502020204030204" pitchFamily="34" charset="0"/>
                    <a:ea typeface="Calibri" panose="020F0502020204030204" pitchFamily="34" charset="0"/>
                    <a:cs typeface="B Nazanin" panose="00000400000000000000" pitchFamily="2" charset="-78"/>
                  </a:rPr>
                  <a:t>bC</a:t>
                </a:r>
                <a:r>
                  <a:rPr lang="en-US" sz="2000" baseline="-25000" dirty="0" err="1">
                    <a:effectLst/>
                    <a:latin typeface="Calibri" panose="020F0502020204030204" pitchFamily="34" charset="0"/>
                    <a:ea typeface="Calibri" panose="020F0502020204030204" pitchFamily="34" charset="0"/>
                    <a:cs typeface="B Nazanin" panose="00000400000000000000" pitchFamily="2" charset="-78"/>
                  </a:rPr>
                  <a:t>s</a:t>
                </a:r>
                <a:r>
                  <a:rPr lang="en-US" sz="2000" dirty="0">
                    <a:effectLst/>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f>
                      <m:fPr>
                        <m:ctrlPr>
                          <a:rPr lang="en-US" sz="2000" b="1" i="1">
                            <a:effectLst/>
                            <a:latin typeface="Cambria Math" panose="02040503050406030204" pitchFamily="18"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B Nazanin" panose="00000400000000000000" pitchFamily="2" charset="-78"/>
                          </a:rPr>
                          <m:t>𝐕𝐬</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𝐕𝐭</m:t>
                        </m:r>
                      </m:den>
                    </m:f>
                  </m:oMath>
                </a14:m>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𝜺</a:t>
                </a:r>
                <a:r>
                  <a:rPr lang="fa-IR" sz="2000" dirty="0">
                    <a:latin typeface="Calibri" panose="020F0502020204030204" pitchFamily="34" charset="0"/>
                    <a:ea typeface="Calibri" panose="020F0502020204030204" pitchFamily="34" charset="0"/>
                    <a:cs typeface="B Nazanin" panose="00000400000000000000" pitchFamily="2" charset="-78"/>
                  </a:rPr>
                  <a:t>+  </a:t>
                </a:r>
                <a:r>
                  <a:rPr lang="en-US" sz="2000" dirty="0" err="1">
                    <a:effectLst/>
                    <a:latin typeface="Calibri" panose="020F0502020204030204" pitchFamily="34" charset="0"/>
                    <a:ea typeface="Calibri" panose="020F0502020204030204" pitchFamily="34" charset="0"/>
                    <a:cs typeface="B Nazanin" panose="00000400000000000000" pitchFamily="2" charset="-78"/>
                  </a:rPr>
                  <a:t>A</a:t>
                </a:r>
                <a:r>
                  <a:rPr lang="en-US" sz="2000" baseline="-25000" dirty="0" err="1">
                    <a:effectLst/>
                    <a:latin typeface="Calibri" panose="020F0502020204030204" pitchFamily="34" charset="0"/>
                    <a:ea typeface="Calibri" panose="020F0502020204030204" pitchFamily="34" charset="0"/>
                    <a:cs typeface="B Nazanin" panose="00000400000000000000" pitchFamily="2" charset="-78"/>
                  </a:rPr>
                  <a:t>x+s</a:t>
                </a:r>
                <a:r>
                  <a:rPr lang="en-US" sz="2000" dirty="0">
                    <a:effectLst/>
                    <a:latin typeface="Calibri" panose="020F0502020204030204" pitchFamily="34" charset="0"/>
                    <a:ea typeface="Calibri" panose="020F0502020204030204" pitchFamily="34" charset="0"/>
                    <a:cs typeface="B Nazanin" panose="00000400000000000000" pitchFamily="2" charset="-78"/>
                  </a:rPr>
                  <a:t> = A</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t</a:t>
                </a:r>
                <a:r>
                  <a:rPr lang="en-US" sz="2000" dirty="0">
                    <a:effectLst/>
                    <a:latin typeface="Calibri" panose="020F0502020204030204" pitchFamily="34" charset="0"/>
                    <a:ea typeface="Calibri" panose="020F0502020204030204" pitchFamily="34" charset="0"/>
                    <a:cs typeface="B Nazanin" panose="00000400000000000000" pitchFamily="2" charset="-78"/>
                  </a:rPr>
                  <a:t> = A</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x</a:t>
                </a:r>
                <a:r>
                  <a:rPr lang="en-US" sz="2000" dirty="0">
                    <a:effectLst/>
                    <a:latin typeface="Calibri" panose="020F0502020204030204" pitchFamily="34" charset="0"/>
                    <a:ea typeface="Calibri" panose="020F0502020204030204" pitchFamily="34" charset="0"/>
                    <a:cs typeface="B Nazanin" panose="00000400000000000000" pitchFamily="2" charset="-78"/>
                  </a:rPr>
                  <a:t> + A</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s</a:t>
                </a:r>
                <a:r>
                  <a:rPr lang="en-US" sz="2000" dirty="0">
                    <a:effectLst/>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r>
                      <a:rPr lang="fa-IR" sz="2000">
                        <a:effectLst/>
                        <a:latin typeface="Cambria Math" panose="02040503050406030204" pitchFamily="18" charset="0"/>
                        <a:ea typeface="Calibri" panose="020F0502020204030204" pitchFamily="34" charset="0"/>
                        <a:cs typeface="Cambria Math" panose="02040503050406030204" pitchFamily="18" charset="0"/>
                      </a:rPr>
                      <m:t> </m:t>
                    </m:r>
                    <m:r>
                      <a:rPr lang="fa-IR" sz="2000" i="1">
                        <a:effectLst/>
                        <a:latin typeface="Cambria Math" panose="02040503050406030204" pitchFamily="18" charset="0"/>
                        <a:ea typeface="Calibri" panose="020F0502020204030204" pitchFamily="34" charset="0"/>
                        <a:cs typeface="Cambria Math" panose="02040503050406030204" pitchFamily="18" charset="0"/>
                      </a:rPr>
                      <m:t>𝜺</m:t>
                    </m:r>
                  </m:oMath>
                </a14:m>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err="1">
                    <a:effectLst/>
                    <a:latin typeface="Calibri" panose="020F0502020204030204" pitchFamily="34" charset="0"/>
                    <a:ea typeface="Calibri" panose="020F0502020204030204" pitchFamily="34" charset="0"/>
                    <a:cs typeface="B Nazanin" panose="00000400000000000000" pitchFamily="2" charset="-78"/>
                  </a:rPr>
                  <a:t>bC</a:t>
                </a:r>
                <a:r>
                  <a:rPr lang="en-US" sz="2000" baseline="-25000" dirty="0" err="1">
                    <a:effectLst/>
                    <a:latin typeface="Calibri" panose="020F0502020204030204" pitchFamily="34" charset="0"/>
                    <a:ea typeface="Calibri" panose="020F0502020204030204" pitchFamily="34" charset="0"/>
                    <a:cs typeface="B Nazanin" panose="00000400000000000000" pitchFamily="2" charset="-78"/>
                  </a:rPr>
                  <a:t>x</a:t>
                </a:r>
                <a14:m>
                  <m:oMath xmlns:m="http://schemas.openxmlformats.org/officeDocument/2006/math">
                    <m:f>
                      <m:fPr>
                        <m:ctrlPr>
                          <a:rPr lang="en-US" sz="2000" b="1" i="1">
                            <a:effectLst/>
                            <a:latin typeface="Cambria Math" panose="02040503050406030204" pitchFamily="18"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B Nazanin" panose="00000400000000000000" pitchFamily="2" charset="-78"/>
                          </a:rPr>
                          <m:t>𝐕𝐱</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𝐕𝐭</m:t>
                        </m:r>
                      </m:den>
                    </m:f>
                  </m:oMath>
                </a14:m>
                <a:r>
                  <a:rPr lang="en-US" sz="2000" i="1" dirty="0">
                    <a:effectLst/>
                    <a:latin typeface="B Nazanin" panose="00000400000000000000" pitchFamily="2" charset="-78"/>
                    <a:ea typeface="Times New Roman" panose="02020603050405020304" pitchFamily="18" charset="0"/>
                  </a:rPr>
                  <a:t>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جذب مخلوط استاندارد و مجهول</a:t>
                </a:r>
                <a:r>
                  <a:rPr lang="en-US" sz="2000" dirty="0" smtClean="0">
                    <a:latin typeface="Calibri" panose="020F0502020204030204" pitchFamily="34" charset="0"/>
                    <a:ea typeface="Calibri" panose="020F0502020204030204" pitchFamily="34" charset="0"/>
                    <a:cs typeface="B Nazanin" panose="00000400000000000000" pitchFamily="2" charset="-78"/>
                  </a:rPr>
                  <a:t/>
                </a:r>
                <a:br>
                  <a:rPr lang="en-US" sz="2000" dirty="0" smtClean="0">
                    <a:latin typeface="Calibri" panose="020F0502020204030204" pitchFamily="34" charset="0"/>
                    <a:ea typeface="Calibri" panose="020F0502020204030204" pitchFamily="34" charset="0"/>
                    <a:cs typeface="B Nazanin" panose="00000400000000000000" pitchFamily="2" charset="-78"/>
                  </a:rPr>
                </a:br>
                <a:endParaRPr lang="en-US" sz="2000"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24753" y="242047"/>
                <a:ext cx="10515600" cy="6131859"/>
              </a:xfrm>
              <a:blipFill>
                <a:blip r:embed="rId6"/>
                <a:stretch>
                  <a:fillRect l="-1159" r="-638"/>
                </a:stretch>
              </a:blipFill>
            </p:spPr>
            <p:txBody>
              <a:bodyPr/>
              <a:lstStyle/>
              <a:p>
                <a:r>
                  <a:rPr lang="en-US">
                    <a:noFill/>
                  </a:rPr>
                  <a:t> </a:t>
                </a:r>
              </a:p>
            </p:txBody>
          </p:sp>
        </mc:Fallback>
      </mc:AlternateContent>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153" y="5369633"/>
            <a:ext cx="487363" cy="487363"/>
          </a:xfrm>
          <a:prstGeom prst="rect">
            <a:avLst/>
          </a:prstGeom>
        </p:spPr>
      </p:pic>
    </p:spTree>
    <p:extLst>
      <p:ext uri="{BB962C8B-B14F-4D97-AF65-F5344CB8AC3E}">
        <p14:creationId xmlns:p14="http://schemas.microsoft.com/office/powerpoint/2010/main" val="3836153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4879228"/>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روش افزایش چند استانداردی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این روش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ابتدا مقادیر </a:t>
            </a:r>
            <a:r>
              <a:rPr lang="ar-SA" sz="2000" dirty="0" smtClean="0">
                <a:effectLst/>
                <a:latin typeface="Arial" panose="020B0604020202020204" pitchFamily="34" charset="0"/>
                <a:ea typeface="Calibri" panose="020F0502020204030204" pitchFamily="34" charset="0"/>
                <a:cs typeface="B Nazanin" panose="00000400000000000000" pitchFamily="2" charset="-78"/>
              </a:rPr>
              <a:t>یکسان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از</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نمونه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برمی‌داریم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و در چند ظرف می ریزیم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جز</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ظرف</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یک</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بقیه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ظرف</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ها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مقادیر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متفاوتی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از</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استاندارد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اضافه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می کنیم سپس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همه محلول ها را به حجم معینی می رسانیم و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مقدار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جذب همه محلول ها را اندازه گیری می کنیم آنگاه نمودار جذب را نسبت به غلظت استاندارد رسم کرده اگر این نمودار را برون یابی کنیم در</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نقطه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که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نمودار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محور غلظت برخورد می کند عدد آن برابر</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غلظت نمونه مجهول است</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fa-IR" sz="2000" dirty="0" smtClean="0">
                <a:latin typeface="Calibri" panose="020F0502020204030204" pitchFamily="34" charset="0"/>
                <a:ea typeface="Calibri" panose="020F0502020204030204" pitchFamily="34" charset="0"/>
                <a:cs typeface="B Nazanin" panose="00000400000000000000" pitchFamily="2" charset="-78"/>
              </a:rPr>
              <a:t/>
            </a:r>
            <a:br>
              <a:rPr lang="fa-IR" sz="2000" dirty="0" smtClean="0">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fa-IR" sz="2000" dirty="0" smtClean="0">
                <a:latin typeface="Calibri" panose="020F0502020204030204" pitchFamily="34" charset="0"/>
                <a:ea typeface="Calibri" panose="020F0502020204030204" pitchFamily="34" charset="0"/>
                <a:cs typeface="B Nazanin" panose="00000400000000000000" pitchFamily="2" charset="-78"/>
              </a:rPr>
              <a:t/>
            </a:r>
            <a:br>
              <a:rPr lang="fa-IR" sz="2000" dirty="0" smtClean="0">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fa-IR" sz="2000" dirty="0" smtClean="0">
                <a:latin typeface="Calibri" panose="020F0502020204030204" pitchFamily="34" charset="0"/>
                <a:ea typeface="Calibri" panose="020F0502020204030204" pitchFamily="34" charset="0"/>
                <a:cs typeface="B Nazanin" panose="00000400000000000000" pitchFamily="2" charset="-78"/>
              </a:rPr>
              <a:t/>
            </a:r>
            <a:br>
              <a:rPr lang="fa-IR" sz="2000" dirty="0" smtClean="0">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Picture 5" descr="Anim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1411" y="2310301"/>
            <a:ext cx="3788227" cy="249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18114" y="4522468"/>
            <a:ext cx="487363" cy="487363"/>
          </a:xfrm>
          <a:prstGeom prst="rect">
            <a:avLst/>
          </a:prstGeom>
        </p:spPr>
      </p:pic>
    </p:spTree>
    <p:extLst>
      <p:ext uri="{BB962C8B-B14F-4D97-AF65-F5344CB8AC3E}">
        <p14:creationId xmlns:p14="http://schemas.microsoft.com/office/powerpoint/2010/main" val="2294044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5"/>
                <a:ext cx="10515600" cy="2830921"/>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کاربرد های کیفی طیف سنجی فرابنفش </a:t>
                </a:r>
                <a:r>
                  <a:rPr lang="en-US" sz="2000" b="1" dirty="0">
                    <a:effectLst/>
                    <a:latin typeface="Calibri" panose="020F0502020204030204" pitchFamily="34" charset="0"/>
                    <a:ea typeface="Calibri" panose="020F0502020204030204" pitchFamily="34" charset="0"/>
                    <a:cs typeface="B Nazanin" panose="00000400000000000000" pitchFamily="2" charset="-78"/>
                  </a:rPr>
                  <a:t>-</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مرئی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طیف سنجی فرابنفش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مرئی </a:t>
                </a:r>
                <a:r>
                  <a:rPr lang="ar-SA" sz="2000" dirty="0">
                    <a:effectLst/>
                    <a:latin typeface="Calibri" panose="020F0502020204030204" pitchFamily="34" charset="0"/>
                    <a:ea typeface="Calibri" panose="020F0502020204030204" pitchFamily="34" charset="0"/>
                    <a:cs typeface="B Nazanin" panose="00000400000000000000" pitchFamily="2" charset="-78"/>
                  </a:rPr>
                  <a:t>برای کارهای کیفی هم قابل استفاده است اگرچه یک روش  قدرتمند نیست</a:t>
                </a:r>
                <a:r>
                  <a:rPr lang="en-US" sz="2000" dirty="0">
                    <a:effectLst/>
                    <a:latin typeface="Calibri" panose="020F0502020204030204" pitchFamily="34" charset="0"/>
                    <a:ea typeface="Calibri" panose="020F0502020204030204" pitchFamily="34" charset="0"/>
                    <a:cs typeface="B Nazanin" panose="00000400000000000000" pitchFamily="2" charset="-78"/>
                  </a:rPr>
                  <a:t>.</a:t>
                </a:r>
                <a:r>
                  <a:rPr lang="ar-SA" sz="2000" dirty="0">
                    <a:effectLst/>
                    <a:latin typeface="Calibri" panose="020F0502020204030204" pitchFamily="34" charset="0"/>
                    <a:ea typeface="Calibri" panose="020F0502020204030204" pitchFamily="34" charset="0"/>
                    <a:cs typeface="B Nazanin" panose="00000400000000000000" pitchFamily="2" charset="-78"/>
                  </a:rPr>
                  <a:t> برای شناسایی در این روش از شکل طیف و به خصوص از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𝑚𝑎𝑥</m:t>
                    </m:r>
                  </m:oMath>
                </a14:m>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Calibri" panose="020F0502020204030204" pitchFamily="34" charset="0"/>
                    <a:ea typeface="Calibri" panose="020F0502020204030204" pitchFamily="34" charset="0"/>
                    <a:cs typeface="Cambria" panose="02040503050406030204" pitchFamily="18" charset="0"/>
                  </a:rPr>
                  <a:t>λ</a:t>
                </a:r>
                <a:r>
                  <a:rPr lang="ar-SA" sz="2000" dirty="0">
                    <a:effectLst/>
                    <a:latin typeface="Calibri" panose="020F0502020204030204" pitchFamily="34" charset="0"/>
                    <a:ea typeface="Calibri" panose="020F0502020204030204" pitchFamily="34" charset="0"/>
                    <a:cs typeface="B Nazanin" panose="00000400000000000000" pitchFamily="2" charset="-78"/>
                  </a:rPr>
                  <a:t>  آن استفاده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شود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زیرا مر ماده یک </a:t>
                </a:r>
                <a14:m>
                  <m:oMath xmlns:m="http://schemas.openxmlformats.org/officeDocument/2006/math">
                    <m:r>
                      <a:rPr lang="en-US" sz="2000" i="1">
                        <a:solidFill>
                          <a:prstClr val="black"/>
                        </a:solidFill>
                        <a:latin typeface="Cambria Math" panose="02040503050406030204" pitchFamily="18" charset="0"/>
                        <a:ea typeface="Calibri" panose="020F0502020204030204" pitchFamily="34" charset="0"/>
                        <a:cs typeface="B Nazanin" panose="00000400000000000000" pitchFamily="2" charset="-78"/>
                      </a:rPr>
                      <m:t>𝑚𝑎𝑥</m:t>
                    </m:r>
                  </m:oMath>
                </a14:m>
                <a:r>
                  <a:rPr lang="en-US" sz="2000" dirty="0">
                    <a:solidFill>
                      <a:prstClr val="black"/>
                    </a:solidFill>
                    <a:latin typeface="B Nazanin" panose="00000400000000000000" pitchFamily="2" charset="-78"/>
                    <a:ea typeface="Calibri" panose="020F0502020204030204" pitchFamily="34" charset="0"/>
                    <a:cs typeface="Arial" panose="020B0604020202020204" pitchFamily="34" charset="0"/>
                  </a:rPr>
                  <a:t> </a:t>
                </a:r>
                <a:r>
                  <a:rPr lang="ar-SA" sz="2000" dirty="0">
                    <a:solidFill>
                      <a:prstClr val="black"/>
                    </a:solidFill>
                    <a:latin typeface="Calibri" panose="020F0502020204030204" pitchFamily="34" charset="0"/>
                    <a:ea typeface="Calibri" panose="020F0502020204030204" pitchFamily="34" charset="0"/>
                    <a:cs typeface="Cambria" panose="02040503050406030204" pitchFamily="18" charset="0"/>
                  </a:rPr>
                  <a:t>λ</a:t>
                </a:r>
                <a:r>
                  <a:rPr lang="ar-SA" sz="20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0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مخوص به خود دارد.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البته </a:t>
                </a:r>
                <a:r>
                  <a:rPr lang="ar-SA" sz="2000" dirty="0">
                    <a:effectLst/>
                    <a:latin typeface="Calibri" panose="020F0502020204030204" pitchFamily="34" charset="0"/>
                    <a:ea typeface="Calibri" panose="020F0502020204030204" pitchFamily="34" charset="0"/>
                    <a:cs typeface="B Nazanin" panose="00000400000000000000" pitchFamily="2" charset="-78"/>
                  </a:rPr>
                  <a:t>برای شناسایی دقیق تر باید از تکنیک های مکمل استفاده کنیم</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5"/>
                <a:ext cx="10515600" cy="2830921"/>
              </a:xfrm>
              <a:blipFill>
                <a:blip r:embed="rId6"/>
                <a:stretch>
                  <a:fillRect l="-928" r="-580"/>
                </a:stretch>
              </a:blipFill>
            </p:spPr>
            <p:txBody>
              <a:bodyPr/>
              <a:lstStyle/>
              <a:p>
                <a:r>
                  <a:rPr lang="en-US">
                    <a:noFill/>
                  </a:rPr>
                  <a:t> </a:t>
                </a:r>
              </a:p>
            </p:txBody>
          </p:sp>
        </mc:Fallback>
      </mc:AlternateContent>
      <p:pic>
        <p:nvPicPr>
          <p:cNvPr id="3" name="Recorded Sound 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11936" y="2783930"/>
            <a:ext cx="487363" cy="487363"/>
          </a:xfrm>
          <a:prstGeom prst="rect">
            <a:avLst/>
          </a:prstGeom>
        </p:spPr>
      </p:pic>
    </p:spTree>
    <p:extLst>
      <p:ext uri="{BB962C8B-B14F-4D97-AF65-F5344CB8AC3E}">
        <p14:creationId xmlns:p14="http://schemas.microsoft.com/office/powerpoint/2010/main" val="1375442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151652"/>
          </a:xfrm>
        </p:spPr>
        <p:txBody>
          <a:bodyPr>
            <a:normAutofit/>
          </a:bodyPr>
          <a:lstStyle/>
          <a:p>
            <a:pPr marL="0" marR="0" algn="r" rtl="1">
              <a:lnSpc>
                <a:spcPct val="107000"/>
              </a:lnSpc>
              <a:spcBef>
                <a:spcPts val="0"/>
              </a:spcBef>
              <a:spcAft>
                <a:spcPts val="800"/>
              </a:spcAft>
            </a:pP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نقطه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هم جذبی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اگر در یک مخلوط اجزای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Z , Y , X</a:t>
            </a:r>
            <a:r>
              <a:rPr lang="en-US" sz="2000" dirty="0" smtClean="0">
                <a:effectLst/>
                <a:latin typeface="B Nazanin" panose="00000400000000000000" pitchFamily="2" charset="-78"/>
                <a:ea typeface="Calibri" panose="020F0502020204030204" pitchFamily="34" charset="0"/>
              </a:rPr>
              <a:t> </a:t>
            </a:r>
            <a:r>
              <a:rPr lang="ar-SA" sz="2000" dirty="0" smtClean="0">
                <a:effectLst/>
                <a:latin typeface="B Nazanin" panose="00000400000000000000" pitchFamily="2" charset="-78"/>
                <a:ea typeface="Calibri" panose="020F0502020204030204" pitchFamily="34" charset="0"/>
              </a:rPr>
              <a:t> وجود داشته باشد که بتوانند به یکدیگر تبدیل شوند و هر سه گونه جاذب تابش باشند در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این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صورت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طول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موجی وجود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دارد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طیف</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جذبی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گونه‌ها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آن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طول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موج</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یکدیگر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تداخل</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دارند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این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نقطه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همان نقطه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هم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جذب</a:t>
            </a:r>
            <a:r>
              <a:rPr lang="fa-IR" sz="2000" dirty="0" smtClean="0">
                <a:effectLst/>
                <a:latin typeface="Arial" panose="020B0604020202020204" pitchFamily="34" charset="0"/>
                <a:ea typeface="Calibri" panose="020F0502020204030204" pitchFamily="34" charset="0"/>
                <a:cs typeface="B Nazanin" panose="00000400000000000000" pitchFamily="2" charset="-78"/>
              </a:rPr>
              <a:t>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است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 به عبارت دیگر به طول موجی در آن طول موج هر سه گونه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X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,Y , Z</a:t>
            </a:r>
            <a:r>
              <a:rPr lang="en-US" sz="2000" dirty="0" smtClean="0">
                <a:effectLst/>
                <a:latin typeface="B Nazanin" panose="00000400000000000000" pitchFamily="2" charset="-78"/>
                <a:ea typeface="Calibri" panose="020F0502020204030204" pitchFamily="34" charset="0"/>
              </a:rPr>
              <a:t> </a:t>
            </a:r>
            <a:r>
              <a:rPr lang="ar-SA" sz="2000" dirty="0" smtClean="0">
                <a:effectLst/>
                <a:latin typeface="B Nazanin" panose="00000400000000000000" pitchFamily="2" charset="-78"/>
                <a:ea typeface="Calibri" panose="020F0502020204030204" pitchFamily="34" charset="0"/>
              </a:rPr>
              <a:t>دارای ضریب جذب مولی یکسان می باشند را نقطه هم جذبی می‌گویند از نقطه هم جذبی برای اندازه گیری غلظت کلی یک ماده که دارای فرم های مختلفی است استفاده می شود</a:t>
            </a:r>
            <a:endParaRPr lang="en-US" sz="2000" dirty="0">
              <a:cs typeface="B Nazanin" panose="00000400000000000000" pitchFamily="2" charset="-78"/>
            </a:endParaRPr>
          </a:p>
        </p:txBody>
      </p:sp>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0154" y="2984228"/>
            <a:ext cx="487363" cy="487363"/>
          </a:xfrm>
          <a:prstGeom prst="rect">
            <a:avLst/>
          </a:prstGeom>
        </p:spPr>
      </p:pic>
    </p:spTree>
    <p:extLst>
      <p:ext uri="{BB962C8B-B14F-4D97-AF65-F5344CB8AC3E}">
        <p14:creationId xmlns:p14="http://schemas.microsoft.com/office/powerpoint/2010/main" val="1217115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918006"/>
          </a:xfrm>
        </p:spPr>
        <p:txBody>
          <a:bodyPr>
            <a:normAutofit/>
          </a:bodyPr>
          <a:lstStyle/>
          <a:p>
            <a:pPr marL="0" marR="0" algn="r" rtl="1">
              <a:lnSpc>
                <a:spcPct val="107000"/>
              </a:lnSpc>
              <a:spcBef>
                <a:spcPts val="0"/>
              </a:spcBef>
              <a:spcAft>
                <a:spcPts val="800"/>
              </a:spcAft>
            </a:pP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کاربردهای تکنیک طیف سنجی فرابنفش  مرئی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تکنیک طیف سنجی فرابنفش -مرئی جز تکنیک های پرکاربرد است و امروزه از آن برای اندازه گیری یون های آهن ،کبالت، نیکل، مس، روی، نقره ،کادمیوم و سرب پس از تشکیل کمپلکس آنها استفاده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شود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همچنین از این روش برای شناسایی مواد آلی مانند و لیکوپن در سبزیجات استفاده می شود ضمناً از این تکنیک برای اندازه گیری رنگدانه ها در فیبر های نساجی استفاده می شود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1600" dirty="0" smtClean="0">
                <a:effectLst/>
                <a:latin typeface="Calibri" panose="020F0502020204030204" pitchFamily="34" charset="0"/>
                <a:ea typeface="Calibri" panose="020F0502020204030204" pitchFamily="34" charset="0"/>
                <a:cs typeface="Arial" panose="020B0604020202020204" pitchFamily="34" charset="0"/>
              </a:rPr>
              <a:t/>
            </a:r>
            <a:br>
              <a:rPr lang="fa-IR" sz="1600" dirty="0" smtClean="0">
                <a:effectLst/>
                <a:latin typeface="Calibri" panose="020F0502020204030204" pitchFamily="34" charset="0"/>
                <a:ea typeface="Calibri" panose="020F0502020204030204" pitchFamily="34" charset="0"/>
                <a:cs typeface="Arial" panose="020B0604020202020204" pitchFamily="34" charset="0"/>
              </a:rPr>
            </a:br>
            <a:r>
              <a:rPr lang="fa-IR" sz="2400" b="1" dirty="0" smtClean="0">
                <a:latin typeface="Calibri" panose="020F0502020204030204" pitchFamily="34" charset="0"/>
                <a:ea typeface="Calibri" panose="020F0502020204030204" pitchFamily="34" charset="0"/>
                <a:cs typeface="Arial" panose="020B0604020202020204" pitchFamily="34" charset="0"/>
              </a:rPr>
              <a:t>تهیه کننده : اسداله جعفرآبادی</a:t>
            </a:r>
            <a:endParaRPr lang="en-US" sz="2400" b="1" dirty="0">
              <a:cs typeface="B Nazanin" panose="00000400000000000000" pitchFamily="2" charset="-78"/>
            </a:endParaRPr>
          </a:p>
        </p:txBody>
      </p:sp>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73491" y="3185318"/>
            <a:ext cx="487363" cy="487363"/>
          </a:xfrm>
          <a:prstGeom prst="rect">
            <a:avLst/>
          </a:prstGeom>
        </p:spPr>
      </p:pic>
    </p:spTree>
    <p:extLst>
      <p:ext uri="{BB962C8B-B14F-4D97-AF65-F5344CB8AC3E}">
        <p14:creationId xmlns:p14="http://schemas.microsoft.com/office/powerpoint/2010/main" val="2037038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15</Words>
  <Application>Microsoft Office PowerPoint</Application>
  <PresentationFormat>Widescreen</PresentationFormat>
  <Paragraphs>5</Paragraphs>
  <Slides>5</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vt:i4>
      </vt:variant>
    </vt:vector>
  </HeadingPairs>
  <TitlesOfParts>
    <vt:vector size="14" baseType="lpstr">
      <vt:lpstr>Arial</vt:lpstr>
      <vt:lpstr>B Nazanin</vt:lpstr>
      <vt:lpstr>Calibri</vt:lpstr>
      <vt:lpstr>Calibri Light</vt:lpstr>
      <vt:lpstr>Cambria</vt:lpstr>
      <vt:lpstr>Cambria Math</vt:lpstr>
      <vt:lpstr>Tahoma</vt:lpstr>
      <vt:lpstr>Times New Roman</vt:lpstr>
      <vt:lpstr>Office Theme</vt:lpstr>
      <vt:lpstr>  تعیین غلظت گونه در محیط های پیچیده  برای تعیین غلظت گونه در محیط های پیچیده از روش کالیبراسیون با افزایش استاندارد استفاده می شود که می توانیم از روش افزایش یک استانداردی یا روش افزایش چند استانداردی استفاده کنیم  روش افزایش یک استاندارد  در این روش ابتدا حجم مشخصی از نمونه مجهول برداشته و آن را به حجم معینی می‌رسانیم و جذب آن را اندازه گیری می کنیم و مقادیر  جذب را در رابطه بیر- لامبرت قرار می دهیم که در این رابطه  غلظت  نمونه مجهول است  در مرحله بعد به همان اندازه از حجم نمونه مجهول برداشته و مقدار مشخصی از استاندارد اضافه می کند و در نهایت آن را به همان حجم نهایی مرحله اول می رسانیم سپس جذب آن را اندازه گیری می کنیم آنگاه با استفاده از روابط زیر غلظت مجهول را محاسبه می کنیم. در این روابط  طول سل ضریب جذب مولی استاندارد و محلول مجهول و غلظت استاندارد معلوم است و تنها غلظت مجهول نامشخص است 0 Vtحجم نهایی محلول ، Vxحجم محلول مجهول و Vs حجم محلول استاندارد است. Ax = At =ε bCx  Vx/Vt                                                       جذب محلول مجهول  bCs Vs/Vt                                       𝜺+  Ax+s = At = Ax + As = ε bCxVx/Vt جذب مخلوط استاندارد و مجهول </vt:lpstr>
      <vt:lpstr>روش افزایش چند استانداردی  در این روش ابتدا مقادیر یکسان از نمونه برمی‌داریم و در چند ظرف می ریزیم به جز ظرف یک به بقیه ظرف ها مقادیر متفاوتی از استاندارد اضافه می کنیم سپس همه محلول ها را به حجم معینی می رسانیم و مقدار جذب همه محلول ها را اندازه گیری می کنیم آنگاه نمودار جذب را نسبت به غلظت استاندارد رسم کرده اگر این نمودار را برون یابی کنیم در نقطه ای که نمودار به محور غلظت برخورد می کند عدد آن برابر   غلظت نمونه مجهول است         </vt:lpstr>
      <vt:lpstr>کاربرد های کیفی طیف سنجی فرابنفش -مرئی  طیف سنجی فرابنفش - مرئی برای کارهای کیفی هم قابل استفاده است اگرچه یک روش  قدرتمند نیست. برای شناسایی در این روش از شکل طیف و به خصوص از max λ  آن استفاده می شودزیرا مر ماده یک max λ مخوص به خود دارد. البته برای شناسایی دقیق تر باید از تکنیک های مکمل استفاده کنیم</vt:lpstr>
      <vt:lpstr>نقطه هم جذبی  اگر در یک مخلوط اجزای Z , Y , X  وجود داشته باشد که بتوانند به یکدیگر تبدیل شوند و هر سه گونه جاذب تابش باشند در این صورت طول موجی وجود دارد که طیف جذبی گونه‌ها در آن طول موج با یکدیگر تداخل دارند . این نقطه  همان نقطه هم جذبی است . به عبارت دیگر به طول موجی در آن طول موج هر سه گونه X    ,Y , Z دارای ضریب جذب مولی یکسان می باشند را نقطه هم جذبی می‌گویند از نقطه هم جذبی برای اندازه گیری غلظت کلی یک ماده که دارای فرم های مختلفی است استفاده می شود</vt:lpstr>
      <vt:lpstr>  کاربردهای تکنیک طیف سنجی فرابنفش  مرئی  تکنیک طیف سنجی فرابنفش -مرئی جز تکنیک های پرکاربرد است و امروزه از آن برای اندازه گیری یون های آهن ،کبالت، نیکل، مس، روی، نقره ،کادمیوم و سرب پس از تشکیل کمپلکس آنها استفاده می شود. همچنین از این روش برای شناسایی مواد آلی مانند و لیکوپن در سبزیجات استفاده می شود ضمناً از این تکنیک برای اندازه گیری رنگدانه ها در فیبر های نساجی استفاده می شود  تهیه کننده : اسداله جعفرآبادی</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تعیین غلظت گونه در محیط های پیچیده  برای تعیین غلظت گونه در محیط های پیچیده از روش کالیبراسیون با افزایش استاندارد استفاده می شود که می توانیم از روش افزایش یک استانداردی یا روش افزایش چند استانداردی استفاده کنیم  روش افزایش یک استاندارد  در این روش ابتدا حجم مشخصی از نمونه مجهول برداشته و آن را به حجم معینی می‌رسانیم و جذب آن را اندازه گیری می کنیم و مقادیر  جذب را در رابطه بیر- لامبرت قرار می دهیم که در این رابطه  غلظت  نمونه مجهول است  در مرحله بعد به همان اندازه از حجم نمونه مجهول برداشته و مقدار مشخصی از استاندارد اضافه می کند و در نهایت آن را به همان حجم مرحله اول می رسانیم سپس جذب آن را اندازه گیری می کنیم آنگاه با استفاده از روابط زیر غلظت مجهول را محاسبه می کنیم. در این روابط  طول سل ضریب جذب مولی استاندارد و محلول مجهول و غلظت استاندارد معلوم است و تنها غلظت مجهول نامشخص است  Ax = At =ε bCx  Vx/Vt                                                     جذب محلول مجهول</dc:title>
  <dc:creator>amirrezajafarabadi76@gmail.com</dc:creator>
  <cp:lastModifiedBy>amirrezajafarabadi76@gmail.com</cp:lastModifiedBy>
  <cp:revision>18</cp:revision>
  <dcterms:created xsi:type="dcterms:W3CDTF">2020-03-29T19:29:01Z</dcterms:created>
  <dcterms:modified xsi:type="dcterms:W3CDTF">2020-03-31T07:56:54Z</dcterms:modified>
</cp:coreProperties>
</file>