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5" r:id="rId9"/>
    <p:sldId id="266" r:id="rId10"/>
    <p:sldId id="267"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94626" autoAdjust="0"/>
  </p:normalViewPr>
  <p:slideViewPr>
    <p:cSldViewPr>
      <p:cViewPr>
        <p:scale>
          <a:sx n="60" d="100"/>
          <a:sy n="60" d="100"/>
        </p:scale>
        <p:origin x="-36"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4/4/2020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28600"/>
            <a:ext cx="5791200" cy="762000"/>
          </a:xfrm>
        </p:spPr>
        <p:txBody>
          <a:bodyPr>
            <a:normAutofit/>
          </a:bodyPr>
          <a:lstStyle/>
          <a:p>
            <a:pPr algn="r" rtl="1"/>
            <a:r>
              <a:rPr lang="fa-IR" sz="2800" b="1" dirty="0">
                <a:solidFill>
                  <a:srgbClr val="C00000"/>
                </a:solidFill>
              </a:rPr>
              <a:t>سرخ کردن و اثر تغذیه ای ان بر مواد </a:t>
            </a:r>
            <a:r>
              <a:rPr lang="fa-IR" sz="2800" b="1" dirty="0" smtClean="0">
                <a:solidFill>
                  <a:srgbClr val="C00000"/>
                </a:solidFill>
              </a:rPr>
              <a:t>غذایی</a:t>
            </a:r>
            <a:r>
              <a:rPr lang="en-US" sz="2800" b="1" dirty="0" smtClean="0">
                <a:solidFill>
                  <a:srgbClr val="C00000"/>
                </a:solidFill>
              </a:rPr>
              <a:t>:</a:t>
            </a:r>
            <a:endParaRPr lang="en-US" sz="2800" b="1" dirty="0">
              <a:solidFill>
                <a:srgbClr val="C00000"/>
              </a:solidFill>
            </a:endParaRPr>
          </a:p>
        </p:txBody>
      </p:sp>
      <p:sp>
        <p:nvSpPr>
          <p:cNvPr id="3" name="Subtitle 2"/>
          <p:cNvSpPr>
            <a:spLocks noGrp="1"/>
          </p:cNvSpPr>
          <p:nvPr>
            <p:ph type="subTitle" idx="1"/>
          </p:nvPr>
        </p:nvSpPr>
        <p:spPr>
          <a:xfrm>
            <a:off x="304800" y="1066800"/>
            <a:ext cx="8534400" cy="5562600"/>
          </a:xfrm>
        </p:spPr>
        <p:txBody>
          <a:bodyPr>
            <a:normAutofit fontScale="92500" lnSpcReduction="20000"/>
          </a:bodyPr>
          <a:lstStyle/>
          <a:p>
            <a:pPr algn="r" rtl="1"/>
            <a:r>
              <a:rPr lang="fa-IR" b="1" dirty="0">
                <a:solidFill>
                  <a:schemeClr val="tx1"/>
                </a:solidFill>
              </a:rPr>
              <a:t> سرخ كردن مواد غذايي خصوصا غوطه وري يكي از روش هاي متداول تهيه غذا در 5 دهه گذشته مي باشد. دليل اين امر سهولت روش طبخ ماده غذايي براي منازل ، رستوران ها، ‌كترينگ و كارخانه‌ها، سرعت بالاي طبخ و پذيرش و دلپذيري بالاي غذاي طبخ شده بوده است. -  در فرآيند سرخ كردن ،‌انتقال حرارت توسط چربي يا روغن صورت مي گيرد</a:t>
            </a:r>
            <a:endParaRPr lang="en-US" b="1" dirty="0">
              <a:solidFill>
                <a:schemeClr val="tx1"/>
              </a:solidFill>
            </a:endParaRPr>
          </a:p>
          <a:p>
            <a:pPr algn="r" rtl="1"/>
            <a:endParaRPr lang="en-US" b="1" dirty="0">
              <a:solidFill>
                <a:schemeClr val="tx1"/>
              </a:solidFill>
            </a:endParaRPr>
          </a:p>
          <a:p>
            <a:pPr algn="r" rtl="1"/>
            <a:endParaRPr lang="en-US" b="1" dirty="0">
              <a:solidFill>
                <a:schemeClr val="tx1"/>
              </a:solidFill>
            </a:endParaRPr>
          </a:p>
          <a:p>
            <a:pPr algn="r" rtl="1"/>
            <a:endParaRPr lang="en-US" b="1" dirty="0">
              <a:solidFill>
                <a:schemeClr val="tx1"/>
              </a:solidFill>
            </a:endParaRPr>
          </a:p>
          <a:p>
            <a:pPr algn="r" rtl="1"/>
            <a:endParaRPr lang="en-US" b="1" dirty="0">
              <a:solidFill>
                <a:schemeClr val="tx1"/>
              </a:solidFill>
            </a:endParaRPr>
          </a:p>
          <a:p>
            <a:pPr algn="r" rtl="1"/>
            <a:r>
              <a:rPr lang="fa-IR" b="1" dirty="0">
                <a:solidFill>
                  <a:schemeClr val="tx1"/>
                </a:solidFill>
              </a:rPr>
              <a:t>سرخ کردن دارای دو روش </a:t>
            </a:r>
            <a:r>
              <a:rPr lang="fa-IR" b="1" u="sng" dirty="0">
                <a:solidFill>
                  <a:schemeClr val="tx1"/>
                </a:solidFill>
              </a:rPr>
              <a:t>عمیق</a:t>
            </a:r>
            <a:r>
              <a:rPr lang="fa-IR" b="1" dirty="0">
                <a:solidFill>
                  <a:schemeClr val="tx1"/>
                </a:solidFill>
              </a:rPr>
              <a:t> و </a:t>
            </a:r>
            <a:r>
              <a:rPr lang="fa-IR" b="1" u="sng" dirty="0">
                <a:solidFill>
                  <a:schemeClr val="tx1"/>
                </a:solidFill>
              </a:rPr>
              <a:t>سطحی</a:t>
            </a:r>
            <a:r>
              <a:rPr lang="fa-IR" b="1" dirty="0">
                <a:solidFill>
                  <a:schemeClr val="tx1"/>
                </a:solidFill>
              </a:rPr>
              <a:t> است.</a:t>
            </a:r>
          </a:p>
          <a:p>
            <a:pPr algn="r" rtl="1"/>
            <a:r>
              <a:rPr lang="fa-IR" b="1" dirty="0">
                <a:solidFill>
                  <a:schemeClr val="tx1"/>
                </a:solidFill>
              </a:rPr>
              <a:t>سطحی: عمق روغن 1 تا 10 میلی متر و تنها بخشی از ماده غذایی در ان غوطه ور است. زمان انجام 5 تا 10 دقیقه و در پایان روغن مورد استفاده دور ریخته میشود.</a:t>
            </a:r>
          </a:p>
          <a:p>
            <a:pPr algn="r" rtl="1"/>
            <a:endParaRPr lang="fa-IR" b="1" dirty="0">
              <a:solidFill>
                <a:schemeClr val="tx1"/>
              </a:solidFill>
            </a:endParaRPr>
          </a:p>
          <a:p>
            <a:pPr algn="r" rtl="1"/>
            <a:endParaRPr lang="fa-IR" b="1" dirty="0">
              <a:solidFill>
                <a:schemeClr val="tx1"/>
              </a:solidFill>
            </a:endParaRPr>
          </a:p>
          <a:p>
            <a:pPr algn="r" rtl="1"/>
            <a:endParaRPr lang="en-US" b="1" dirty="0">
              <a:solidFill>
                <a:schemeClr val="tx1"/>
              </a:solidFill>
            </a:endParaRPr>
          </a:p>
          <a:p>
            <a:pPr algn="r" rtl="1"/>
            <a:endParaRPr lang="fa-IR" b="1" dirty="0">
              <a:solidFill>
                <a:schemeClr val="tx1"/>
              </a:solidFill>
            </a:endParaRPr>
          </a:p>
          <a:p>
            <a:pPr algn="r" rtl="1"/>
            <a:r>
              <a:rPr lang="fa-IR" b="1" dirty="0">
                <a:solidFill>
                  <a:schemeClr val="tx1"/>
                </a:solidFill>
              </a:rPr>
              <a:t>عمیق: </a:t>
            </a:r>
            <a:r>
              <a:rPr lang="en-US" b="1" dirty="0">
                <a:solidFill>
                  <a:schemeClr val="tx1"/>
                </a:solidFill>
              </a:rPr>
              <a:t>deep frying</a:t>
            </a:r>
          </a:p>
          <a:p>
            <a:pPr algn="r" rtl="1"/>
            <a:r>
              <a:rPr lang="fa-IR" b="1" dirty="0">
                <a:solidFill>
                  <a:schemeClr val="tx1"/>
                </a:solidFill>
              </a:rPr>
              <a:t>عمق روغن 20 تا 200 میلی متریا بیشتر و ماده غذایی در ان غوطه ور است . زمان انجام 5 تا 10 دقیقه و روغن برای مصرف بعدی نگه داشته میشود.</a:t>
            </a:r>
          </a:p>
          <a:p>
            <a:pPr algn="r" rtl="1"/>
            <a:r>
              <a:rPr lang="fa-IR" b="1" dirty="0">
                <a:solidFill>
                  <a:schemeClr val="tx1"/>
                </a:solidFill>
              </a:rPr>
              <a:t> </a:t>
            </a:r>
            <a:endParaRPr lang="en-US"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62400"/>
            <a:ext cx="2971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29718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036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60486"/>
            <a:ext cx="7408333" cy="3763963"/>
          </a:xfrm>
        </p:spPr>
        <p:txBody>
          <a:bodyPr/>
          <a:lstStyle/>
          <a:p>
            <a:pPr marL="0" indent="0" algn="r" rtl="1">
              <a:buNone/>
            </a:pPr>
            <a:r>
              <a:rPr lang="fa-IR" dirty="0">
                <a:solidFill>
                  <a:schemeClr val="tx1"/>
                </a:solidFill>
              </a:rPr>
              <a:t>ماده اسیدی سرطان زا است و مهمترین ماده مضری است که هنگام سرخ کردن مواد کربوهیدراتی ایجاد می شود و بیشترین میزان ان در چیپس سیب زمینی است.اکریلامید با تضعیف سیستم ایمنی بدن ابتلا به بیماری های عفونی و سرطان را افزایش می دهد.</a:t>
            </a:r>
          </a:p>
          <a:p>
            <a:pPr marL="0" indent="0" algn="r" rtl="1">
              <a:buNone/>
            </a:pPr>
            <a:r>
              <a:rPr lang="fa-IR" b="1" dirty="0">
                <a:solidFill>
                  <a:schemeClr val="tx1"/>
                </a:solidFill>
              </a:rPr>
              <a:t>مکانیسم تشکیل:</a:t>
            </a:r>
            <a:r>
              <a:rPr lang="fa-IR" dirty="0">
                <a:solidFill>
                  <a:schemeClr val="tx1"/>
                </a:solidFill>
              </a:rPr>
              <a:t> اکریلامید به طور گسترده از واکنش حرارتی بین امین اسید های امینه و گروه کربونیل قند های احیا کننده و الدئید های حاصل از اکسیده شدن روغن که در طول پخت و سرخ کردن مشتق می شود حاصل می گردد.</a:t>
            </a:r>
            <a:endParaRPr lang="en-US" dirty="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normAutofit/>
          </a:bodyPr>
          <a:lstStyle/>
          <a:p>
            <a:pPr algn="r" rtl="1"/>
            <a:r>
              <a:rPr lang="fa-IR" sz="3600" b="1" dirty="0" smtClean="0">
                <a:solidFill>
                  <a:srgbClr val="C00000"/>
                </a:solidFill>
              </a:rPr>
              <a:t>اکریلامید</a:t>
            </a:r>
            <a:r>
              <a:rPr lang="en-US" sz="3600" b="1" dirty="0" smtClean="0">
                <a:solidFill>
                  <a:srgbClr val="C00000"/>
                </a:solidFill>
              </a:rPr>
              <a:t> :</a:t>
            </a:r>
            <a:endParaRPr lang="en-US" sz="3600" b="1" dirty="0">
              <a:solidFill>
                <a:srgbClr val="C00000"/>
              </a:solidFill>
            </a:endParaRPr>
          </a:p>
        </p:txBody>
      </p:sp>
      <p:pic>
        <p:nvPicPr>
          <p:cNvPr id="7170" name="Picture 2" descr="C:\Users\Elnaz\Desktop\ابرو\یییییییییی.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343400"/>
            <a:ext cx="3352800" cy="2210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63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990600"/>
            <a:ext cx="8229600" cy="5135563"/>
          </a:xfrm>
        </p:spPr>
        <p:txBody>
          <a:bodyPr>
            <a:normAutofit lnSpcReduction="10000"/>
          </a:bodyPr>
          <a:lstStyle/>
          <a:p>
            <a:pPr algn="r" rtl="1">
              <a:buClrTx/>
              <a:buFont typeface="Wingdings" panose="05000000000000000000" pitchFamily="2" charset="2"/>
              <a:buChar char="q"/>
            </a:pPr>
            <a:r>
              <a:rPr lang="fa-IR" dirty="0">
                <a:solidFill>
                  <a:schemeClr val="tx1"/>
                </a:solidFill>
              </a:rPr>
              <a:t>اسید های امینه: </a:t>
            </a:r>
          </a:p>
          <a:p>
            <a:pPr algn="r" rtl="1">
              <a:buClrTx/>
              <a:buFont typeface="Wingdings" panose="05000000000000000000" pitchFamily="2" charset="2"/>
              <a:buChar char="q"/>
            </a:pPr>
            <a:r>
              <a:rPr lang="fa-IR" sz="1800" b="1" dirty="0">
                <a:solidFill>
                  <a:schemeClr val="tx1"/>
                </a:solidFill>
              </a:rPr>
              <a:t>بیشترین میزان اکریلامید در حضور اسید امینه اسپارژین اتفاق می افتد به طوری که در عدم حضور ان خیلی کم تشکیل میگردد یا اصلا تشکیل نمیشود</a:t>
            </a:r>
          </a:p>
          <a:p>
            <a:pPr algn="r" rtl="1">
              <a:buClrTx/>
              <a:buFont typeface="Wingdings" panose="05000000000000000000" pitchFamily="2" charset="2"/>
              <a:buChar char="q"/>
            </a:pPr>
            <a:r>
              <a:rPr lang="fa-IR" dirty="0">
                <a:solidFill>
                  <a:schemeClr val="tx1"/>
                </a:solidFill>
              </a:rPr>
              <a:t>قند های احیاکننده:</a:t>
            </a:r>
          </a:p>
          <a:p>
            <a:pPr algn="r" rtl="1">
              <a:buClrTx/>
              <a:buFont typeface="Wingdings" panose="05000000000000000000" pitchFamily="2" charset="2"/>
              <a:buChar char="q"/>
            </a:pPr>
            <a:r>
              <a:rPr lang="fa-IR" dirty="0">
                <a:solidFill>
                  <a:schemeClr val="tx1"/>
                </a:solidFill>
              </a:rPr>
              <a:t>هرچه زنجیره کربونیلی کوتاهتر باشد سریعا با گروه نوکلئوفیلی اسپارژن واکنش داده و اکریلامید بیشتری تولید میکند.</a:t>
            </a:r>
          </a:p>
          <a:p>
            <a:pPr algn="r" rtl="1">
              <a:buClrTx/>
              <a:buFont typeface="Wingdings" panose="05000000000000000000" pitchFamily="2" charset="2"/>
              <a:buChar char="q"/>
            </a:pPr>
            <a:endParaRPr lang="fa-IR" dirty="0">
              <a:solidFill>
                <a:schemeClr val="tx1"/>
              </a:solidFill>
            </a:endParaRPr>
          </a:p>
          <a:p>
            <a:pPr algn="r" rtl="1">
              <a:buClrTx/>
              <a:buFont typeface="Wingdings" panose="05000000000000000000" pitchFamily="2" charset="2"/>
              <a:buChar char="q"/>
            </a:pPr>
            <a:r>
              <a:rPr lang="fa-IR" dirty="0">
                <a:solidFill>
                  <a:schemeClr val="tx1"/>
                </a:solidFill>
              </a:rPr>
              <a:t>دما : افزایش دما سبب افزایش ان میگردد</a:t>
            </a:r>
          </a:p>
          <a:p>
            <a:pPr algn="r" rtl="1">
              <a:buClrTx/>
              <a:buFont typeface="Wingdings" panose="05000000000000000000" pitchFamily="2" charset="2"/>
              <a:buChar char="q"/>
            </a:pPr>
            <a:r>
              <a:rPr lang="fa-IR" dirty="0">
                <a:solidFill>
                  <a:schemeClr val="tx1"/>
                </a:solidFill>
              </a:rPr>
              <a:t>زمان : افزایش زمان باعث کاهش ان میگردد چون اکریلامید تشکیل شده تجزیه میگردد.</a:t>
            </a:r>
          </a:p>
          <a:p>
            <a:pPr algn="r" rtl="1">
              <a:buClrTx/>
              <a:buFont typeface="Wingdings" panose="05000000000000000000" pitchFamily="2" charset="2"/>
              <a:buChar char="q"/>
            </a:pPr>
            <a:r>
              <a:rPr lang="fa-IR" dirty="0">
                <a:solidFill>
                  <a:schemeClr val="tx1"/>
                </a:solidFill>
              </a:rPr>
              <a:t> میزان پروتئین : با افزایش میزان پروتئین گروه نوکلئوفیلی ان با اکریلامید واکنش میدهد وسبب کاهش ان میگردد.</a:t>
            </a:r>
          </a:p>
          <a:p>
            <a:pPr algn="r" rtl="1">
              <a:buClrTx/>
              <a:buFont typeface="Wingdings" panose="05000000000000000000" pitchFamily="2" charset="2"/>
              <a:buChar char="q"/>
            </a:pPr>
            <a:r>
              <a:rPr lang="fa-IR" dirty="0">
                <a:solidFill>
                  <a:schemeClr val="tx1"/>
                </a:solidFill>
              </a:rPr>
              <a:t>افزودنی غذا </a:t>
            </a:r>
            <a:r>
              <a:rPr lang="fa-IR" dirty="0" smtClean="0">
                <a:solidFill>
                  <a:schemeClr val="tx1"/>
                </a:solidFill>
              </a:rPr>
              <a:t>: در محیط اسیدی و قلیایی اسپارژین به اسید اسپارتیک و امونیک تجزیه میگردد (</a:t>
            </a:r>
            <a:r>
              <a:rPr lang="en-US" dirty="0" smtClean="0">
                <a:solidFill>
                  <a:schemeClr val="tx1"/>
                </a:solidFill>
              </a:rPr>
              <a:t>PH</a:t>
            </a:r>
            <a:r>
              <a:rPr lang="fa-IR" dirty="0" smtClean="0">
                <a:solidFill>
                  <a:schemeClr val="tx1"/>
                </a:solidFill>
              </a:rPr>
              <a:t> کمتر و بیشتر از 8)</a:t>
            </a:r>
            <a:endParaRPr lang="en-US" dirty="0">
              <a:solidFill>
                <a:schemeClr val="tx1"/>
              </a:solidFill>
            </a:endParaRPr>
          </a:p>
          <a:p>
            <a:pPr>
              <a:buClrTx/>
              <a:buFont typeface="Wingdings" panose="05000000000000000000" pitchFamily="2" charset="2"/>
              <a:buChar char="q"/>
            </a:pPr>
            <a:endParaRPr lang="en-US" dirty="0">
              <a:solidFill>
                <a:schemeClr val="tx1"/>
              </a:solidFill>
            </a:endParaRPr>
          </a:p>
        </p:txBody>
      </p:sp>
      <p:sp>
        <p:nvSpPr>
          <p:cNvPr id="3" name="Title 2"/>
          <p:cNvSpPr>
            <a:spLocks noGrp="1"/>
          </p:cNvSpPr>
          <p:nvPr>
            <p:ph type="title"/>
          </p:nvPr>
        </p:nvSpPr>
        <p:spPr>
          <a:xfrm>
            <a:off x="457200" y="338328"/>
            <a:ext cx="8229600" cy="702196"/>
          </a:xfrm>
        </p:spPr>
        <p:txBody>
          <a:bodyPr>
            <a:normAutofit/>
          </a:bodyPr>
          <a:lstStyle/>
          <a:p>
            <a:pPr algn="r" rtl="1"/>
            <a:r>
              <a:rPr lang="fa-IR" sz="2800" b="1" dirty="0">
                <a:solidFill>
                  <a:srgbClr val="C00000"/>
                </a:solidFill>
              </a:rPr>
              <a:t>عوامل موثر در تشکیل اکریلامید:</a:t>
            </a:r>
            <a:endParaRPr lang="en-US" sz="2800" dirty="0">
              <a:solidFill>
                <a:srgbClr val="C00000"/>
              </a:solidFill>
            </a:endParaRPr>
          </a:p>
        </p:txBody>
      </p:sp>
    </p:spTree>
    <p:extLst>
      <p:ext uri="{BB962C8B-B14F-4D97-AF65-F5344CB8AC3E}">
        <p14:creationId xmlns:p14="http://schemas.microsoft.com/office/powerpoint/2010/main" val="4263199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066800"/>
            <a:ext cx="8458200" cy="5791200"/>
          </a:xfrm>
        </p:spPr>
        <p:txBody>
          <a:bodyPr>
            <a:normAutofit/>
          </a:bodyPr>
          <a:lstStyle/>
          <a:p>
            <a:pPr algn="r" rtl="1">
              <a:buClrTx/>
              <a:buFont typeface="Courier New" panose="02070309020205020404" pitchFamily="49" charset="0"/>
              <a:buChar char="o"/>
            </a:pPr>
            <a:r>
              <a:rPr lang="fa-IR" sz="2000" b="1" dirty="0">
                <a:solidFill>
                  <a:schemeClr val="tx1"/>
                </a:solidFill>
              </a:rPr>
              <a:t>به جای مصرف چیپس سیب زمینی از چیپس ذرت استفاده کنیم</a:t>
            </a:r>
          </a:p>
          <a:p>
            <a:pPr algn="r" rtl="1">
              <a:buClrTx/>
              <a:buFont typeface="Courier New" panose="02070309020205020404" pitchFamily="49" charset="0"/>
              <a:buChar char="o"/>
            </a:pPr>
            <a:r>
              <a:rPr lang="fa-IR" sz="2000" b="1" dirty="0">
                <a:solidFill>
                  <a:schemeClr val="tx1"/>
                </a:solidFill>
              </a:rPr>
              <a:t>به جای بیسکوئیت های سرخ شده از ویفر استفاده کنیم</a:t>
            </a:r>
          </a:p>
          <a:p>
            <a:pPr algn="r" rtl="1">
              <a:buClrTx/>
              <a:buFont typeface="Courier New" panose="02070309020205020404" pitchFamily="49" charset="0"/>
              <a:buChar char="o"/>
            </a:pPr>
            <a:r>
              <a:rPr lang="fa-IR" sz="2000" b="1" dirty="0">
                <a:solidFill>
                  <a:schemeClr val="tx1"/>
                </a:solidFill>
              </a:rPr>
              <a:t>از نان های برشته استفاده نکنیم</a:t>
            </a:r>
          </a:p>
          <a:p>
            <a:pPr algn="r" rtl="1">
              <a:buClrTx/>
              <a:buFont typeface="Courier New" panose="02070309020205020404" pitchFamily="49" charset="0"/>
              <a:buChar char="o"/>
            </a:pPr>
            <a:r>
              <a:rPr lang="fa-IR" sz="2000" b="1" dirty="0">
                <a:solidFill>
                  <a:schemeClr val="tx1"/>
                </a:solidFill>
              </a:rPr>
              <a:t>مصرف قهوه را کاهش دهیم</a:t>
            </a:r>
          </a:p>
          <a:p>
            <a:pPr algn="r" rtl="1">
              <a:buClrTx/>
              <a:buFont typeface="Courier New" panose="02070309020205020404" pitchFamily="49" charset="0"/>
              <a:buChar char="o"/>
            </a:pPr>
            <a:r>
              <a:rPr lang="fa-IR" sz="2000" b="1" dirty="0">
                <a:solidFill>
                  <a:schemeClr val="tx1"/>
                </a:solidFill>
              </a:rPr>
              <a:t>از مصرف حاشیه برشته پیتزا و ...که دمای بیش از 200 داشته بپرهیزیم</a:t>
            </a:r>
          </a:p>
          <a:p>
            <a:pPr algn="r" rtl="1">
              <a:buClrTx/>
              <a:buFont typeface="Courier New" panose="02070309020205020404" pitchFamily="49" charset="0"/>
              <a:buChar char="o"/>
            </a:pPr>
            <a:r>
              <a:rPr lang="fa-IR" sz="2000" b="1" dirty="0">
                <a:solidFill>
                  <a:schemeClr val="tx1"/>
                </a:solidFill>
              </a:rPr>
              <a:t>قبل از مصرف سیب زمینی ها را 1-2 ساعت در اب قرار دهیم که باعث میشود قند سیب زمینی در اب حل شود</a:t>
            </a:r>
          </a:p>
          <a:p>
            <a:pPr algn="r" rtl="1">
              <a:buClrTx/>
              <a:buFont typeface="Courier New" panose="02070309020205020404" pitchFamily="49" charset="0"/>
              <a:buChar char="o"/>
            </a:pPr>
            <a:r>
              <a:rPr lang="fa-IR" sz="2000" b="1" dirty="0">
                <a:solidFill>
                  <a:schemeClr val="tx1"/>
                </a:solidFill>
              </a:rPr>
              <a:t>قبل از </a:t>
            </a:r>
            <a:r>
              <a:rPr lang="fa-IR" sz="2000" b="1" dirty="0" smtClean="0">
                <a:solidFill>
                  <a:schemeClr val="tx1"/>
                </a:solidFill>
              </a:rPr>
              <a:t>مصرف </a:t>
            </a:r>
            <a:r>
              <a:rPr lang="fa-IR" sz="2000" b="1" dirty="0">
                <a:solidFill>
                  <a:schemeClr val="tx1"/>
                </a:solidFill>
              </a:rPr>
              <a:t>سیب زمینی جهت سرخ کردن انها را </a:t>
            </a:r>
            <a:r>
              <a:rPr lang="fa-IR" sz="2000" b="1" dirty="0" smtClean="0">
                <a:solidFill>
                  <a:schemeClr val="tx1"/>
                </a:solidFill>
              </a:rPr>
              <a:t>اب پز </a:t>
            </a:r>
            <a:r>
              <a:rPr lang="fa-IR" sz="2000" b="1" dirty="0">
                <a:solidFill>
                  <a:schemeClr val="tx1"/>
                </a:solidFill>
              </a:rPr>
              <a:t>کنیم چو در سیب زمینی </a:t>
            </a:r>
            <a:r>
              <a:rPr lang="fa-IR" sz="2000" b="1" dirty="0" smtClean="0">
                <a:solidFill>
                  <a:schemeClr val="tx1"/>
                </a:solidFill>
              </a:rPr>
              <a:t>اب پز </a:t>
            </a:r>
            <a:r>
              <a:rPr lang="fa-IR" sz="2000" b="1" dirty="0">
                <a:solidFill>
                  <a:schemeClr val="tx1"/>
                </a:solidFill>
              </a:rPr>
              <a:t>اکریلامید تشکیل نمیگردد</a:t>
            </a:r>
            <a:endParaRPr lang="en-US" sz="2000" b="1" dirty="0">
              <a:solidFill>
                <a:schemeClr val="tx1"/>
              </a:solidFill>
            </a:endParaRPr>
          </a:p>
          <a:p>
            <a:pPr marL="0" indent="0">
              <a:buClrTx/>
              <a:buNone/>
            </a:pPr>
            <a:endParaRPr lang="en-US" sz="2000" b="1" dirty="0">
              <a:solidFill>
                <a:schemeClr val="tx1"/>
              </a:solidFill>
            </a:endParaRPr>
          </a:p>
        </p:txBody>
      </p:sp>
      <p:sp>
        <p:nvSpPr>
          <p:cNvPr id="3" name="Title 2"/>
          <p:cNvSpPr>
            <a:spLocks noGrp="1"/>
          </p:cNvSpPr>
          <p:nvPr>
            <p:ph type="title"/>
          </p:nvPr>
        </p:nvSpPr>
        <p:spPr>
          <a:xfrm>
            <a:off x="457200" y="338328"/>
            <a:ext cx="8229600" cy="576072"/>
          </a:xfrm>
        </p:spPr>
        <p:txBody>
          <a:bodyPr>
            <a:normAutofit/>
          </a:bodyPr>
          <a:lstStyle/>
          <a:p>
            <a:pPr algn="r"/>
            <a:r>
              <a:rPr lang="fa-IR" sz="2800" b="1" dirty="0">
                <a:solidFill>
                  <a:srgbClr val="C00000"/>
                </a:solidFill>
              </a:rPr>
              <a:t>توصیه های لازم جهت جلوگیری از جذب اکریلامید:</a:t>
            </a:r>
            <a:endParaRPr lang="en-US" sz="2800" dirty="0">
              <a:solidFill>
                <a:srgbClr val="C00000"/>
              </a:solidFill>
            </a:endParaRPr>
          </a:p>
        </p:txBody>
      </p:sp>
      <p:pic>
        <p:nvPicPr>
          <p:cNvPr id="8194" name="Picture 2" descr="C:\Users\Elnaz\Desktop\ابرو\لا.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150" y="4191000"/>
            <a:ext cx="3508649" cy="233484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Elnaz\Desktop\ابرو\لللللللللل.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26574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5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799" cy="5410200"/>
          </a:xfrm>
        </p:spPr>
        <p:txBody>
          <a:bodyPr>
            <a:normAutofit fontScale="85000" lnSpcReduction="20000"/>
          </a:bodyPr>
          <a:lstStyle/>
          <a:p>
            <a:pPr marL="0" indent="0" algn="r" rtl="1">
              <a:buNone/>
            </a:pPr>
            <a:r>
              <a:rPr lang="fa-IR" b="1" dirty="0"/>
              <a:t>به دنبال اين عمل تغييرات شيميايي پيچيده اي در ماده غذايي رخ مي دهد كه از آن جمله مي توان به موارد زیر اشاره کرد :</a:t>
            </a:r>
          </a:p>
          <a:p>
            <a:pPr algn="r" rtl="1">
              <a:buFont typeface="Wingdings" panose="05000000000000000000" pitchFamily="2" charset="2"/>
              <a:buChar char="q"/>
            </a:pPr>
            <a:endParaRPr lang="fa-IR" b="1" dirty="0"/>
          </a:p>
          <a:p>
            <a:pPr algn="r" rtl="1">
              <a:buFont typeface="Wingdings" panose="05000000000000000000" pitchFamily="2" charset="2"/>
              <a:buChar char="q"/>
            </a:pPr>
            <a:r>
              <a:rPr lang="fa-IR" b="1" dirty="0"/>
              <a:t>ژلاتيني شدن نشاسته </a:t>
            </a:r>
          </a:p>
          <a:p>
            <a:pPr algn="r" rtl="1">
              <a:buFont typeface="Wingdings" panose="05000000000000000000" pitchFamily="2" charset="2"/>
              <a:buChar char="q"/>
            </a:pPr>
            <a:r>
              <a:rPr lang="fa-IR" b="1" dirty="0"/>
              <a:t>‌دناتوره شدن پروتئين ها </a:t>
            </a:r>
          </a:p>
          <a:p>
            <a:pPr algn="r" rtl="1">
              <a:buFont typeface="Wingdings" panose="05000000000000000000" pitchFamily="2" charset="2"/>
              <a:buChar char="q"/>
            </a:pPr>
            <a:r>
              <a:rPr lang="fa-IR" b="1" dirty="0"/>
              <a:t>‌تبخير آب و تغييرات بافتي در ماده غذايي </a:t>
            </a:r>
          </a:p>
          <a:p>
            <a:pPr marL="0" indent="0" algn="r" rtl="1">
              <a:buNone/>
            </a:pPr>
            <a:r>
              <a:rPr lang="fa-IR" b="1" dirty="0"/>
              <a:t>به طور مشخص سطح بيروني ماده غذايي تغيير مي يابد. رنگ آن به طلايي متمايل به قهوه اي در نتيجه واكنش هاي قهوه اي شدن قند و پروتئين تبديل مي گردد . </a:t>
            </a:r>
          </a:p>
          <a:p>
            <a:pPr marL="0" indent="0" algn="r" rtl="1">
              <a:buNone/>
            </a:pPr>
            <a:endParaRPr lang="fa-IR" b="1" dirty="0"/>
          </a:p>
          <a:p>
            <a:pPr marL="0" indent="0" algn="r" rtl="1">
              <a:buNone/>
            </a:pPr>
            <a:r>
              <a:rPr lang="fa-IR" b="1" dirty="0"/>
              <a:t>ميزان اين تغييرات ، وابسته به سه عامل اصلی است :</a:t>
            </a:r>
          </a:p>
          <a:p>
            <a:pPr marL="0" indent="0" algn="r" rtl="1">
              <a:buNone/>
            </a:pPr>
            <a:endParaRPr lang="fa-IR" b="1" dirty="0"/>
          </a:p>
          <a:p>
            <a:pPr algn="r" rtl="1">
              <a:buFont typeface="Wingdings" panose="05000000000000000000" pitchFamily="2" charset="2"/>
              <a:buChar char="§"/>
            </a:pPr>
            <a:r>
              <a:rPr lang="fa-IR" b="1" dirty="0"/>
              <a:t>زمان </a:t>
            </a:r>
          </a:p>
          <a:p>
            <a:pPr algn="r" rtl="1">
              <a:buFont typeface="Wingdings" panose="05000000000000000000" pitchFamily="2" charset="2"/>
              <a:buChar char="§"/>
            </a:pPr>
            <a:r>
              <a:rPr lang="fa-IR" b="1" dirty="0"/>
              <a:t> رطوبت سرخ كردن </a:t>
            </a:r>
          </a:p>
          <a:p>
            <a:pPr algn="r" rtl="1">
              <a:buFont typeface="Wingdings" panose="05000000000000000000" pitchFamily="2" charset="2"/>
              <a:buChar char="§"/>
            </a:pPr>
            <a:r>
              <a:rPr lang="fa-IR" b="1" dirty="0"/>
              <a:t>نوع ماده غذايي </a:t>
            </a:r>
          </a:p>
          <a:p>
            <a:pPr marL="0" indent="0" algn="r" rtl="1">
              <a:buNone/>
            </a:pPr>
            <a:r>
              <a:rPr lang="fa-IR" b="1" dirty="0"/>
              <a:t>در اثر اين تغييرات محصول سرخ شده ، رنگ ، ظاهر ، طعم و تردي ويژه اي پيدا مي كند. </a:t>
            </a:r>
            <a:br>
              <a:rPr lang="fa-IR" b="1" dirty="0"/>
            </a:br>
            <a:endParaRPr lang="fa-IR" b="1" dirty="0"/>
          </a:p>
          <a:p>
            <a:pPr marL="0" indent="0" algn="r" rtl="1">
              <a:buNone/>
            </a:pPr>
            <a:r>
              <a:rPr lang="fa-IR" b="1" dirty="0"/>
              <a:t>در طي سرخ كردن ، روغن يا چربي حرارت مي بيند تا به دماي 180 –150 درجه سلسيوس برسد. ماده غذايي در تماس با روغن سريعا دماي سطح آن بالا مي رود</a:t>
            </a:r>
            <a:endParaRPr lang="en-US" b="1" dirty="0"/>
          </a:p>
          <a:p>
            <a:endParaRPr lang="en-US" b="1" dirty="0"/>
          </a:p>
        </p:txBody>
      </p:sp>
      <p:sp>
        <p:nvSpPr>
          <p:cNvPr id="3" name="Title 2"/>
          <p:cNvSpPr>
            <a:spLocks noGrp="1"/>
          </p:cNvSpPr>
          <p:nvPr>
            <p:ph type="title"/>
          </p:nvPr>
        </p:nvSpPr>
        <p:spPr>
          <a:xfrm>
            <a:off x="457200" y="338328"/>
            <a:ext cx="8229600" cy="652272"/>
          </a:xfrm>
        </p:spPr>
        <p:txBody>
          <a:bodyPr>
            <a:normAutofit/>
          </a:bodyPr>
          <a:lstStyle/>
          <a:p>
            <a:pPr algn="r"/>
            <a:r>
              <a:rPr lang="fa-IR" sz="2400" b="1" dirty="0">
                <a:solidFill>
                  <a:srgbClr val="C00000"/>
                </a:solidFill>
              </a:rPr>
              <a:t>تغییر در ماده غذایی در جریان سرخ کردن:</a:t>
            </a:r>
            <a:endParaRPr lang="en-US" sz="2400" dirty="0">
              <a:solidFill>
                <a:srgbClr val="C00000"/>
              </a:solidFill>
            </a:endParaRPr>
          </a:p>
        </p:txBody>
      </p:sp>
    </p:spTree>
    <p:extLst>
      <p:ext uri="{BB962C8B-B14F-4D97-AF65-F5344CB8AC3E}">
        <p14:creationId xmlns:p14="http://schemas.microsoft.com/office/powerpoint/2010/main" val="2710354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990600"/>
            <a:ext cx="8686800" cy="5715000"/>
          </a:xfrm>
        </p:spPr>
        <p:txBody>
          <a:bodyPr>
            <a:normAutofit fontScale="85000" lnSpcReduction="20000"/>
          </a:bodyPr>
          <a:lstStyle/>
          <a:p>
            <a:pPr marL="0" indent="0" algn="r">
              <a:buNone/>
            </a:pPr>
            <a:r>
              <a:rPr lang="fa-IR" b="1" dirty="0" smtClean="0"/>
              <a:t>-</a:t>
            </a:r>
            <a:r>
              <a:rPr lang="fa-IR" b="1" dirty="0"/>
              <a:t>  روغن هاي سرخ كردني به دليل استفاده طولاني مدت در درجه حرارت بالا ، وجود اكسيژن در محيط و رطوبت موجود در ماده غذايي دچار تغييرات فیزیکی و شیمیایی در روغن میگردد ازنمونه های این تغییرات :</a:t>
            </a:r>
            <a:endParaRPr lang="en-US" b="1" dirty="0"/>
          </a:p>
          <a:p>
            <a:pPr marL="457200" indent="-457200" algn="r" rtl="1">
              <a:buFont typeface="+mj-lt"/>
              <a:buAutoNum type="arabicParenR"/>
            </a:pPr>
            <a:r>
              <a:rPr lang="fa-IR" b="1" dirty="0"/>
              <a:t>واکنش های هیدرولتیک</a:t>
            </a:r>
          </a:p>
          <a:p>
            <a:pPr marL="457200" indent="-457200" algn="r" rtl="1">
              <a:buFont typeface="+mj-lt"/>
              <a:buAutoNum type="arabicParenR"/>
            </a:pPr>
            <a:r>
              <a:rPr lang="fa-IR" b="1" dirty="0"/>
              <a:t>واکنش های اکسیداسیون</a:t>
            </a:r>
          </a:p>
          <a:p>
            <a:pPr marL="457200" indent="-457200" algn="r" rtl="1">
              <a:buFont typeface="+mj-lt"/>
              <a:buAutoNum type="arabicParenR"/>
            </a:pPr>
            <a:r>
              <a:rPr lang="fa-IR" b="1" dirty="0"/>
              <a:t>پیرولیز محصولات اکسیداسیون</a:t>
            </a:r>
            <a:endParaRPr lang="en-US" b="1" dirty="0"/>
          </a:p>
          <a:p>
            <a:pPr marL="0" indent="0" algn="r" rtl="1">
              <a:buNone/>
            </a:pPr>
            <a:endParaRPr lang="fa-IR" b="1" dirty="0"/>
          </a:p>
          <a:p>
            <a:pPr marL="0" indent="0" algn="r" rtl="1">
              <a:buNone/>
            </a:pPr>
            <a:r>
              <a:rPr lang="fa-IR" b="1" dirty="0"/>
              <a:t>که منجر به تولید اسیدهای چرب آزاد، هیدروپراکسیدها، اسیدهای چرب ترانس و پلیمریزاسیون تری گلیسیریدها است. هر چه درجه حرارت و زمان سرخ کردن بیشتر شود، شدت این تغییرات افزایش می یابد</a:t>
            </a:r>
            <a:endParaRPr lang="en-US" b="1" dirty="0">
              <a:solidFill>
                <a:srgbClr val="C00000"/>
              </a:solidFill>
            </a:endParaRPr>
          </a:p>
          <a:p>
            <a:pPr marL="457200" indent="-457200" algn="r" rtl="1">
              <a:buFont typeface="+mj-lt"/>
              <a:buAutoNum type="arabicParenR"/>
            </a:pPr>
            <a:endParaRPr lang="fa-IR" b="1" dirty="0"/>
          </a:p>
          <a:p>
            <a:pPr marL="0" indent="0" algn="r" rtl="1">
              <a:buNone/>
            </a:pPr>
            <a:r>
              <a:rPr lang="fa-IR" b="1" dirty="0"/>
              <a:t>تری اسیل گلیسرول های روغن توسط بخار تولید شده از اب محصولات سرخ شده هیدرولیزمی شوند چون قابل مخلوط شدن نیستند واکنش به کندی صورت میگیرد و دی اسیل گلیسرول و اسید چرب ازاد تولید میشود دی اسیل گلیسرول چون بسیار قطبی است و با اب بهتر واکنش داده و در اثر هیدرولیز مونواسیل گلیسرول و اسید چرب ازاد تولید میشود و مونواسیل گلیسرول به سرعت به گلیسرول و اسید چرب هیدرولیز میشود.در سرخ کردن عمیق گلیسرول به </a:t>
            </a:r>
            <a:r>
              <a:rPr lang="fa-IR" b="1" dirty="0">
                <a:solidFill>
                  <a:schemeClr val="bg2">
                    <a:lumMod val="50000"/>
                  </a:schemeClr>
                </a:solidFill>
              </a:rPr>
              <a:t>اکرولئین</a:t>
            </a:r>
            <a:r>
              <a:rPr lang="fa-IR" b="1" dirty="0"/>
              <a:t> دهیدراته میشود که ترکیبی فرار است و بخارش سبب تحریک چشم و مخاط میگردد.اکسیژن موجب تخریب انتی اکسیدان های طبیعی میشود که با تخریب ان تری اسیل گلیسرول اکسید می شود و </a:t>
            </a:r>
            <a:r>
              <a:rPr lang="fa-IR" b="1" dirty="0">
                <a:solidFill>
                  <a:schemeClr val="bg2">
                    <a:lumMod val="50000"/>
                  </a:schemeClr>
                </a:solidFill>
              </a:rPr>
              <a:t>هیدرو پراکسید </a:t>
            </a:r>
            <a:r>
              <a:rPr lang="fa-IR" b="1" dirty="0"/>
              <a:t>ها به عنوان اولین محصول واکنش تشکیل میشوند.</a:t>
            </a:r>
            <a:endParaRPr lang="en-US" b="1" dirty="0"/>
          </a:p>
        </p:txBody>
      </p:sp>
    </p:spTree>
    <p:extLst>
      <p:ext uri="{BB962C8B-B14F-4D97-AF65-F5344CB8AC3E}">
        <p14:creationId xmlns:p14="http://schemas.microsoft.com/office/powerpoint/2010/main" val="3320168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14600"/>
            <a:ext cx="7408333" cy="3611563"/>
          </a:xfrm>
        </p:spPr>
        <p:txBody>
          <a:bodyPr>
            <a:normAutofit/>
          </a:bodyPr>
          <a:lstStyle/>
          <a:p>
            <a:pPr algn="r" rtl="1">
              <a:buFont typeface="Arial" panose="020B0604020202020204" pitchFamily="34" charset="0"/>
              <a:buChar char="•"/>
            </a:pPr>
            <a:r>
              <a:rPr lang="fa-IR" sz="2000" b="1" dirty="0"/>
              <a:t>شرایط سرخ کردن</a:t>
            </a:r>
          </a:p>
          <a:p>
            <a:pPr algn="r" rtl="1">
              <a:buFont typeface="Arial" panose="020B0604020202020204" pitchFamily="34" charset="0"/>
              <a:buChar char="•"/>
            </a:pPr>
            <a:r>
              <a:rPr lang="fa-IR" sz="2000" b="1" dirty="0"/>
              <a:t>نوع وکیفیت روغن سرخ کردنی</a:t>
            </a:r>
          </a:p>
          <a:p>
            <a:pPr algn="r" rtl="1">
              <a:buFont typeface="Arial" panose="020B0604020202020204" pitchFamily="34" charset="0"/>
              <a:buChar char="•"/>
            </a:pPr>
            <a:r>
              <a:rPr lang="fa-IR" sz="2000" b="1" dirty="0"/>
              <a:t>نوع غذا</a:t>
            </a:r>
          </a:p>
          <a:p>
            <a:pPr marL="0" indent="0" algn="r" rtl="1">
              <a:buNone/>
            </a:pPr>
            <a:r>
              <a:rPr lang="fa-IR" sz="2000" b="1" dirty="0"/>
              <a:t>ترکیب اولیه غذا(محتوی اب و چربی)اثر مهمی بر برداشت چربی دارد مواد گیاهی که دارای فضاهای سلولی خالی هستند که با هوا پرشده اند و دارای اب بیشتری هستند دارای جذب روغن بیشتری هستند ولی غذاهای حیوانی دارای چربی بیشتری هستند و فضاهای سلولی شان پر از مایعات است .</a:t>
            </a:r>
            <a:endParaRPr lang="en-US" sz="2000" b="1" dirty="0"/>
          </a:p>
          <a:p>
            <a:endParaRPr lang="en-US" sz="2000" b="1" dirty="0"/>
          </a:p>
        </p:txBody>
      </p:sp>
      <p:sp>
        <p:nvSpPr>
          <p:cNvPr id="3" name="Title 2"/>
          <p:cNvSpPr>
            <a:spLocks noGrp="1"/>
          </p:cNvSpPr>
          <p:nvPr>
            <p:ph type="title"/>
          </p:nvPr>
        </p:nvSpPr>
        <p:spPr>
          <a:xfrm>
            <a:off x="457200" y="338328"/>
            <a:ext cx="8229600" cy="804672"/>
          </a:xfrm>
        </p:spPr>
        <p:txBody>
          <a:bodyPr>
            <a:normAutofit/>
          </a:bodyPr>
          <a:lstStyle/>
          <a:p>
            <a:pPr algn="r"/>
            <a:r>
              <a:rPr lang="en-US" sz="2400" b="1" dirty="0" smtClean="0">
                <a:solidFill>
                  <a:srgbClr val="C00000"/>
                </a:solidFill>
              </a:rPr>
              <a:t> :</a:t>
            </a:r>
            <a:r>
              <a:rPr lang="fa-IR" sz="2400" b="1" dirty="0" smtClean="0">
                <a:solidFill>
                  <a:srgbClr val="C00000"/>
                </a:solidFill>
              </a:rPr>
              <a:t>عوامل </a:t>
            </a:r>
            <a:r>
              <a:rPr lang="fa-IR" sz="2400" b="1" dirty="0">
                <a:solidFill>
                  <a:srgbClr val="C00000"/>
                </a:solidFill>
              </a:rPr>
              <a:t>موثر بر میزان جذب </a:t>
            </a:r>
            <a:r>
              <a:rPr lang="fa-IR" sz="2400" b="1" dirty="0" smtClean="0">
                <a:solidFill>
                  <a:srgbClr val="C00000"/>
                </a:solidFill>
              </a:rPr>
              <a:t>چربی</a:t>
            </a:r>
            <a:endParaRPr lang="en-US" sz="2400"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32931"/>
            <a:ext cx="2057400" cy="206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724400"/>
            <a:ext cx="257810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75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057400"/>
            <a:ext cx="7408333" cy="3450696"/>
          </a:xfrm>
        </p:spPr>
        <p:txBody>
          <a:bodyPr/>
          <a:lstStyle/>
          <a:p>
            <a:pPr marL="0" indent="0" algn="r" rtl="1">
              <a:buNone/>
            </a:pPr>
            <a:r>
              <a:rPr lang="fa-IR" dirty="0">
                <a:solidFill>
                  <a:schemeClr val="tx1"/>
                </a:solidFill>
              </a:rPr>
              <a:t>اثر سرخ کردن عمیق بر مواد مغذی:</a:t>
            </a:r>
          </a:p>
          <a:p>
            <a:pPr marL="457200" indent="-457200" algn="r" rtl="1">
              <a:buFont typeface="+mj-lt"/>
              <a:buAutoNum type="arabicParenR"/>
            </a:pPr>
            <a:r>
              <a:rPr lang="fa-IR" dirty="0">
                <a:solidFill>
                  <a:schemeClr val="tx1"/>
                </a:solidFill>
              </a:rPr>
              <a:t>انتقال حجمی بین روغن و ماده غذایی سرخ شده</a:t>
            </a:r>
          </a:p>
          <a:p>
            <a:pPr marL="457200" indent="-457200" algn="r" rtl="1">
              <a:buFont typeface="+mj-lt"/>
              <a:buAutoNum type="arabicParenR"/>
            </a:pPr>
            <a:r>
              <a:rPr lang="fa-IR" dirty="0">
                <a:solidFill>
                  <a:schemeClr val="tx1"/>
                </a:solidFill>
              </a:rPr>
              <a:t>تخریب حرارتی مواد مغذی و غیر مغذی در ماده غذایی سرخ شده</a:t>
            </a:r>
          </a:p>
          <a:p>
            <a:pPr marL="457200" indent="-457200" algn="r" rtl="1">
              <a:buFont typeface="+mj-lt"/>
              <a:buAutoNum type="arabicParenR"/>
            </a:pPr>
            <a:r>
              <a:rPr lang="fa-IR" dirty="0">
                <a:solidFill>
                  <a:schemeClr val="tx1"/>
                </a:solidFill>
              </a:rPr>
              <a:t>واکنش بین ترکیبات ماده غذایی سرخ شده و ترکیبات اکسیداسیون ناشی از روغن سرخ کردنی</a:t>
            </a:r>
            <a:endParaRPr lang="en-US" dirty="0">
              <a:solidFill>
                <a:schemeClr val="tx1"/>
              </a:solidFill>
            </a:endParaRPr>
          </a:p>
          <a:p>
            <a:endParaRPr lang="en-US"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374274"/>
            <a:ext cx="343217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74274"/>
            <a:ext cx="3182937"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202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914400"/>
            <a:ext cx="8610600" cy="5211763"/>
          </a:xfrm>
        </p:spPr>
        <p:txBody>
          <a:bodyPr>
            <a:noAutofit/>
          </a:bodyPr>
          <a:lstStyle/>
          <a:p>
            <a:pPr marL="0" indent="0" algn="r">
              <a:buNone/>
            </a:pPr>
            <a:r>
              <a:rPr lang="fa-IR" sz="2800" dirty="0">
                <a:solidFill>
                  <a:schemeClr val="tx1"/>
                </a:solidFill>
              </a:rPr>
              <a:t>در جریان سرخ کردن مهمترین تغییر در ترکیب ماده غذایی از دست دادن اب و جای گزینی روغن است با بخار شدن اب فضاهای خالی با روغن پر میشود . تغییر در ارزش تغذیه ای تنها به مقدار روغن جذب شده بستگی ندارد بلکه به ترکیب روغن نیز وابسته هست  در صورتی که روغن تازه خوراکی مصرف شود میزان اسید های چرب ضروری و توکوفرول ها در ماده غذایی افزایش میابد در حالی که اگر زمان سرخ کردن را طولانی کنیم این مواد را از دست خواهیم داد.</a:t>
            </a:r>
          </a:p>
          <a:p>
            <a:pPr marL="0" indent="0" algn="r">
              <a:buNone/>
            </a:pPr>
            <a:r>
              <a:rPr lang="fa-IR" sz="2800" dirty="0">
                <a:solidFill>
                  <a:schemeClr val="tx1"/>
                </a:solidFill>
              </a:rPr>
              <a:t>با نگه داری ماده غذایی سرخ شده حتی در فریزر لایه نازک روغن در سطح ان اتوکسید می گردد.خصوصا اگر روغن غنی از اسید های چرب غیر اشباع باشد. غذاهایسرخ شده باید در خلا نگه داری شوند و یا توسط انتی اکسیدان ها محافظت گردند.</a:t>
            </a:r>
          </a:p>
          <a:p>
            <a:pPr marL="0" indent="0" algn="r">
              <a:buNone/>
            </a:pPr>
            <a:r>
              <a:rPr lang="fa-IR" sz="2800" dirty="0">
                <a:solidFill>
                  <a:schemeClr val="tx1"/>
                </a:solidFill>
              </a:rPr>
              <a:t>لیپید های خود ماده غذایی به دلیل دسترسی کمتر به اکسیژن در معرض اکسیداسیون کمتری قرار میگیرند</a:t>
            </a:r>
            <a:endParaRPr lang="en-US" sz="2800" dirty="0">
              <a:solidFill>
                <a:schemeClr val="tx1"/>
              </a:solidFill>
            </a:endParaRPr>
          </a:p>
          <a:p>
            <a:endParaRPr lang="en-US" sz="2800" dirty="0">
              <a:solidFill>
                <a:schemeClr val="tx1"/>
              </a:solidFill>
            </a:endParaRPr>
          </a:p>
        </p:txBody>
      </p:sp>
      <p:sp>
        <p:nvSpPr>
          <p:cNvPr id="3" name="Title 2"/>
          <p:cNvSpPr>
            <a:spLocks noGrp="1"/>
          </p:cNvSpPr>
          <p:nvPr>
            <p:ph type="title"/>
          </p:nvPr>
        </p:nvSpPr>
        <p:spPr>
          <a:xfrm>
            <a:off x="457200" y="338328"/>
            <a:ext cx="8229600" cy="880872"/>
          </a:xfrm>
        </p:spPr>
        <p:txBody>
          <a:bodyPr>
            <a:normAutofit fontScale="90000"/>
          </a:bodyPr>
          <a:lstStyle/>
          <a:p>
            <a:pPr algn="r"/>
            <a:r>
              <a:rPr lang="en-US" sz="2800" b="1" dirty="0" smtClean="0">
                <a:solidFill>
                  <a:srgbClr val="FF0000"/>
                </a:solidFill>
              </a:rPr>
              <a:t> :</a:t>
            </a:r>
            <a:r>
              <a:rPr lang="fa-IR" sz="2800" b="1" dirty="0" smtClean="0">
                <a:solidFill>
                  <a:srgbClr val="FF0000"/>
                </a:solidFill>
              </a:rPr>
              <a:t>اثر سرخ کردن بر مواد مغذی اصلی</a:t>
            </a:r>
            <a:r>
              <a:rPr lang="fa-IR" sz="3200" b="1" dirty="0" smtClean="0"/>
              <a:t/>
            </a:r>
            <a:br>
              <a:rPr lang="fa-IR" sz="3200" b="1" dirty="0" smtClean="0"/>
            </a:br>
            <a:endParaRPr lang="en-US" sz="2800" b="1" dirty="0"/>
          </a:p>
        </p:txBody>
      </p:sp>
    </p:spTree>
    <p:extLst>
      <p:ext uri="{BB962C8B-B14F-4D97-AF65-F5344CB8AC3E}">
        <p14:creationId xmlns:p14="http://schemas.microsoft.com/office/powerpoint/2010/main" val="3372369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094133" cy="5181600"/>
          </a:xfrm>
        </p:spPr>
        <p:txBody>
          <a:bodyPr>
            <a:normAutofit lnSpcReduction="10000"/>
          </a:bodyPr>
          <a:lstStyle/>
          <a:p>
            <a:pPr marL="0" indent="0" algn="r" rtl="1">
              <a:buNone/>
            </a:pPr>
            <a:r>
              <a:rPr lang="fa-IR" dirty="0">
                <a:solidFill>
                  <a:schemeClr val="tx1"/>
                </a:solidFill>
              </a:rPr>
              <a:t>غلظت بیشتر مواد مغذی در طی جریان سرخ کردن کاهش میابد و نیز در اثر جذب روغن رقیق شده و خارج می گردند.</a:t>
            </a:r>
          </a:p>
          <a:p>
            <a:pPr marL="0" indent="0" algn="r" rtl="1">
              <a:buNone/>
            </a:pPr>
            <a:r>
              <a:rPr lang="fa-IR" dirty="0">
                <a:solidFill>
                  <a:schemeClr val="tx1"/>
                </a:solidFill>
              </a:rPr>
              <a:t>در طی فرایند سرخ کردن کربوهیدراتهای نشاسته ای و غیر نشاسته ای تا حدودی تخریب میگردندود کمپلکس نشاسته لیپید تشکیل می دهند.ساکاروز به گلوکز و فروکتوز هیدرولیز میگردد.که توسط حرارت به ویژه واکنش میلارد و کاراملیزاسیون تخریب میشود.</a:t>
            </a:r>
          </a:p>
          <a:p>
            <a:pPr marL="0" indent="0" algn="r" rtl="1">
              <a:buNone/>
            </a:pPr>
            <a:r>
              <a:rPr lang="fa-IR" dirty="0">
                <a:solidFill>
                  <a:schemeClr val="tx1"/>
                </a:solidFill>
              </a:rPr>
              <a:t>محتوی فیبر سیب زمینی در طی سرخ شدن افزایش </a:t>
            </a:r>
            <a:endParaRPr lang="en-US" dirty="0" smtClean="0">
              <a:solidFill>
                <a:schemeClr val="tx1"/>
              </a:solidFill>
            </a:endParaRPr>
          </a:p>
          <a:p>
            <a:pPr marL="0" indent="0" algn="r" rtl="1">
              <a:buNone/>
            </a:pPr>
            <a:r>
              <a:rPr lang="fa-IR" dirty="0" smtClean="0">
                <a:solidFill>
                  <a:schemeClr val="tx1"/>
                </a:solidFill>
              </a:rPr>
              <a:t>میابد </a:t>
            </a:r>
            <a:r>
              <a:rPr lang="fa-IR" dirty="0">
                <a:solidFill>
                  <a:schemeClr val="tx1"/>
                </a:solidFill>
              </a:rPr>
              <a:t>که ممکن است به دلیل رتروگراد و بیات </a:t>
            </a:r>
            <a:r>
              <a:rPr lang="fa-IR" dirty="0" smtClean="0">
                <a:solidFill>
                  <a:schemeClr val="tx1"/>
                </a:solidFill>
              </a:rPr>
              <a:t>شدن</a:t>
            </a:r>
            <a:endParaRPr lang="en-US" dirty="0" smtClean="0">
              <a:solidFill>
                <a:schemeClr val="tx1"/>
              </a:solidFill>
            </a:endParaRPr>
          </a:p>
          <a:p>
            <a:pPr marL="0" indent="0" algn="r" rtl="1">
              <a:buNone/>
            </a:pPr>
            <a:r>
              <a:rPr lang="fa-IR" dirty="0" smtClean="0">
                <a:solidFill>
                  <a:schemeClr val="tx1"/>
                </a:solidFill>
              </a:rPr>
              <a:t> </a:t>
            </a:r>
            <a:r>
              <a:rPr lang="fa-IR" dirty="0">
                <a:solidFill>
                  <a:schemeClr val="tx1"/>
                </a:solidFill>
              </a:rPr>
              <a:t>باشد که از هضم در روده فرار میکند( نشاسته مقاوم). </a:t>
            </a:r>
            <a:endParaRPr lang="en-US" dirty="0" smtClean="0">
              <a:solidFill>
                <a:schemeClr val="tx1"/>
              </a:solidFill>
            </a:endParaRPr>
          </a:p>
          <a:p>
            <a:pPr marL="0" indent="0" algn="r" rtl="1">
              <a:buNone/>
            </a:pPr>
            <a:r>
              <a:rPr lang="fa-IR" dirty="0" smtClean="0">
                <a:solidFill>
                  <a:schemeClr val="tx1"/>
                </a:solidFill>
              </a:rPr>
              <a:t>پختن </a:t>
            </a:r>
            <a:r>
              <a:rPr lang="fa-IR" dirty="0">
                <a:solidFill>
                  <a:schemeClr val="tx1"/>
                </a:solidFill>
              </a:rPr>
              <a:t>اثری بر نشاسته مقاوم ندارد در حالی که سرخ کردن </a:t>
            </a:r>
            <a:endParaRPr lang="en-US" dirty="0" smtClean="0">
              <a:solidFill>
                <a:schemeClr val="tx1"/>
              </a:solidFill>
            </a:endParaRPr>
          </a:p>
          <a:p>
            <a:pPr marL="0" indent="0" algn="r" rtl="1">
              <a:buNone/>
            </a:pPr>
            <a:r>
              <a:rPr lang="fa-IR" dirty="0" smtClean="0">
                <a:solidFill>
                  <a:schemeClr val="tx1"/>
                </a:solidFill>
              </a:rPr>
              <a:t>اثر </a:t>
            </a:r>
            <a:r>
              <a:rPr lang="fa-IR" dirty="0">
                <a:solidFill>
                  <a:schemeClr val="tx1"/>
                </a:solidFill>
              </a:rPr>
              <a:t>معنی داری بر ان دارد که میتواند نشانه ایجاد </a:t>
            </a:r>
            <a:r>
              <a:rPr lang="fa-IR" dirty="0" smtClean="0">
                <a:solidFill>
                  <a:schemeClr val="tx1"/>
                </a:solidFill>
              </a:rPr>
              <a:t>کمپلکس</a:t>
            </a:r>
            <a:endParaRPr lang="en-US" dirty="0" smtClean="0">
              <a:solidFill>
                <a:schemeClr val="tx1"/>
              </a:solidFill>
            </a:endParaRPr>
          </a:p>
          <a:p>
            <a:pPr marL="0" indent="0" algn="r" rtl="1">
              <a:buNone/>
            </a:pPr>
            <a:r>
              <a:rPr lang="fa-IR" dirty="0" smtClean="0">
                <a:solidFill>
                  <a:schemeClr val="tx1"/>
                </a:solidFill>
              </a:rPr>
              <a:t> </a:t>
            </a:r>
            <a:r>
              <a:rPr lang="fa-IR" dirty="0">
                <a:solidFill>
                  <a:schemeClr val="tx1"/>
                </a:solidFill>
              </a:rPr>
              <a:t>امیلوز- چربی باشد.گرچه سرخ کردن میزان نشاسته </a:t>
            </a:r>
            <a:r>
              <a:rPr lang="fa-IR" dirty="0" smtClean="0">
                <a:solidFill>
                  <a:schemeClr val="tx1"/>
                </a:solidFill>
              </a:rPr>
              <a:t>قابل</a:t>
            </a:r>
            <a:endParaRPr lang="en-US" dirty="0" smtClean="0">
              <a:solidFill>
                <a:schemeClr val="tx1"/>
              </a:solidFill>
            </a:endParaRPr>
          </a:p>
          <a:p>
            <a:pPr marL="0" indent="0" algn="r" rtl="1">
              <a:buNone/>
            </a:pPr>
            <a:r>
              <a:rPr lang="fa-IR" dirty="0" smtClean="0">
                <a:solidFill>
                  <a:schemeClr val="tx1"/>
                </a:solidFill>
              </a:rPr>
              <a:t> </a:t>
            </a:r>
            <a:r>
              <a:rPr lang="fa-IR" dirty="0">
                <a:solidFill>
                  <a:schemeClr val="tx1"/>
                </a:solidFill>
              </a:rPr>
              <a:t>هضم راکاهش میدهد ولی باعث افزایش فیبر میگردد.</a:t>
            </a:r>
            <a:endParaRPr lang="en-US" dirty="0">
              <a:solidFill>
                <a:schemeClr val="tx1"/>
              </a:solidFill>
            </a:endParaRPr>
          </a:p>
        </p:txBody>
      </p:sp>
      <p:sp>
        <p:nvSpPr>
          <p:cNvPr id="3" name="Title 2"/>
          <p:cNvSpPr>
            <a:spLocks noGrp="1"/>
          </p:cNvSpPr>
          <p:nvPr>
            <p:ph type="title"/>
          </p:nvPr>
        </p:nvSpPr>
        <p:spPr>
          <a:xfrm>
            <a:off x="457200" y="338328"/>
            <a:ext cx="8229600" cy="576072"/>
          </a:xfrm>
        </p:spPr>
        <p:txBody>
          <a:bodyPr>
            <a:normAutofit fontScale="90000"/>
          </a:bodyPr>
          <a:lstStyle/>
          <a:p>
            <a:pPr algn="r"/>
            <a:r>
              <a:rPr lang="en-US" sz="3200" b="1" dirty="0" smtClean="0">
                <a:solidFill>
                  <a:srgbClr val="FF0000"/>
                </a:solidFill>
              </a:rPr>
              <a:t> :</a:t>
            </a:r>
            <a:r>
              <a:rPr lang="fa-IR" sz="3200" b="1" dirty="0" smtClean="0">
                <a:solidFill>
                  <a:srgbClr val="FF0000"/>
                </a:solidFill>
              </a:rPr>
              <a:t>اثر </a:t>
            </a:r>
            <a:r>
              <a:rPr lang="fa-IR" sz="3200" b="1" dirty="0">
                <a:solidFill>
                  <a:srgbClr val="FF0000"/>
                </a:solidFill>
              </a:rPr>
              <a:t>سرخ کردن بر درشت مغذی ها</a:t>
            </a:r>
            <a:endParaRPr lang="en-US" sz="3200" b="1" dirty="0"/>
          </a:p>
        </p:txBody>
      </p:sp>
      <p:pic>
        <p:nvPicPr>
          <p:cNvPr id="4098" name="Picture 2" descr="C:\Users\Elnaz\Desktop\ابرو\22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2514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3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675467"/>
            <a:ext cx="8458199" cy="3450696"/>
          </a:xfrm>
        </p:spPr>
        <p:txBody>
          <a:bodyPr>
            <a:normAutofit/>
          </a:bodyPr>
          <a:lstStyle/>
          <a:p>
            <a:pPr marL="0" indent="0" algn="r" rtl="1">
              <a:buNone/>
            </a:pPr>
            <a:r>
              <a:rPr lang="fa-IR" sz="2000" b="1" dirty="0">
                <a:solidFill>
                  <a:schemeClr val="tx1"/>
                </a:solidFill>
              </a:rPr>
              <a:t>در غذاهایی که محتوی چربی بالایی دارند تغییری در محتوی اسیدهای چرب ایجاد نمیگردد و چون برداشت چربی بسیار محدود است.سرخ کردن با روغن های گیاهی با یک یا چند اسید چرب غیر اشباع غذایی غنی از ترکیب ان اسید های چرب به دست میاورد. در حالی که غذاهای سرخ شده در چربی های حیوانی که غنی از اسید های چرب اشباع هستند غذایی غنی از اسید های اشباع ایجاد میکند.</a:t>
            </a:r>
            <a:endParaRPr lang="en-US" sz="2000" b="1" dirty="0">
              <a:solidFill>
                <a:schemeClr val="tx1"/>
              </a:solidFill>
            </a:endParaRPr>
          </a:p>
        </p:txBody>
      </p:sp>
      <p:sp>
        <p:nvSpPr>
          <p:cNvPr id="3" name="Title 2"/>
          <p:cNvSpPr>
            <a:spLocks noGrp="1"/>
          </p:cNvSpPr>
          <p:nvPr>
            <p:ph type="title"/>
          </p:nvPr>
        </p:nvSpPr>
        <p:spPr>
          <a:xfrm>
            <a:off x="457200" y="338328"/>
            <a:ext cx="8229600" cy="652272"/>
          </a:xfrm>
        </p:spPr>
        <p:txBody>
          <a:bodyPr>
            <a:normAutofit/>
          </a:bodyPr>
          <a:lstStyle/>
          <a:p>
            <a:pPr algn="r" rtl="1"/>
            <a:r>
              <a:rPr lang="fa-IR" sz="3200" b="1" dirty="0">
                <a:solidFill>
                  <a:srgbClr val="FF0000"/>
                </a:solidFill>
              </a:rPr>
              <a:t>تغییر در میزان اسیدهای چرب:</a:t>
            </a:r>
            <a:endParaRPr lang="en-US" sz="3200" dirty="0"/>
          </a:p>
        </p:txBody>
      </p:sp>
      <p:pic>
        <p:nvPicPr>
          <p:cNvPr id="5122" name="Picture 2" descr="C:\Users\Elnaz\Desktop\ابرو\2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191000"/>
            <a:ext cx="6553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90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219200"/>
            <a:ext cx="8043333" cy="5410200"/>
          </a:xfrm>
        </p:spPr>
        <p:txBody>
          <a:bodyPr>
            <a:normAutofit/>
          </a:bodyPr>
          <a:lstStyle/>
          <a:p>
            <a:pPr algn="r" rtl="1">
              <a:buClrTx/>
              <a:buFont typeface="Wingdings" panose="05000000000000000000" pitchFamily="2" charset="2"/>
              <a:buChar char="v"/>
            </a:pPr>
            <a:r>
              <a:rPr lang="fa-IR" sz="2000" b="1" dirty="0"/>
              <a:t>ویتامین ها نسبتا ناپایدارند. ویتامین گروه </a:t>
            </a:r>
            <a:r>
              <a:rPr lang="en-US" sz="2000" b="1" dirty="0"/>
              <a:t>B</a:t>
            </a:r>
            <a:r>
              <a:rPr lang="fa-IR" sz="2000" b="1" dirty="0"/>
              <a:t>اسیب میبینند.</a:t>
            </a:r>
          </a:p>
          <a:p>
            <a:pPr algn="r" rtl="1">
              <a:buClrTx/>
              <a:buFont typeface="Wingdings" panose="05000000000000000000" pitchFamily="2" charset="2"/>
              <a:buChar char="v"/>
            </a:pPr>
            <a:r>
              <a:rPr lang="fa-IR" sz="2000" b="1" dirty="0"/>
              <a:t>توکوفرول توسط اکسیداسیون تخریب میشود.</a:t>
            </a:r>
          </a:p>
          <a:p>
            <a:pPr algn="r" rtl="1">
              <a:buClrTx/>
              <a:buFont typeface="Wingdings" panose="05000000000000000000" pitchFamily="2" charset="2"/>
              <a:buChar char="v"/>
            </a:pPr>
            <a:r>
              <a:rPr lang="fa-IR" sz="2000" b="1" dirty="0"/>
              <a:t>اسید اسکوربیک تخریب میشود.</a:t>
            </a:r>
          </a:p>
          <a:p>
            <a:pPr algn="r" rtl="1">
              <a:buClrTx/>
              <a:buFont typeface="Wingdings" panose="05000000000000000000" pitchFamily="2" charset="2"/>
              <a:buChar char="v"/>
            </a:pPr>
            <a:r>
              <a:rPr lang="fa-IR" sz="2000" b="1" dirty="0"/>
              <a:t>کاروتن و رنگدانه های کارتنوئیدی اکسیده و پلیمزیزه میشوند.</a:t>
            </a:r>
          </a:p>
          <a:p>
            <a:pPr algn="r" rtl="1">
              <a:buClrTx/>
              <a:buFont typeface="Wingdings" panose="05000000000000000000" pitchFamily="2" charset="2"/>
              <a:buChar char="v"/>
            </a:pPr>
            <a:r>
              <a:rPr lang="fa-IR" sz="2000" b="1" dirty="0"/>
              <a:t>اهن و سایر فلزات سنگین تا حدودی تخریب میشوند و باکاهش مقاومت روغن در برابر اکسیداسیون سبب الوده شدن ان میشوند.</a:t>
            </a:r>
          </a:p>
          <a:p>
            <a:pPr algn="r" rtl="1">
              <a:buClrTx/>
              <a:buFont typeface="Wingdings" panose="05000000000000000000" pitchFamily="2" charset="2"/>
              <a:buChar char="v"/>
            </a:pPr>
            <a:r>
              <a:rPr lang="fa-IR" sz="2000" b="1" dirty="0"/>
              <a:t>سدیم و پتاسیم با اسید چرب ازاد واکنش داده تشکیل صابون می دهد که سببب افزایش کف و حباب میشود و اکسیداسیون را تسریع می بخشد.</a:t>
            </a:r>
          </a:p>
          <a:p>
            <a:pPr algn="r" rtl="1">
              <a:buClrTx/>
              <a:buFont typeface="Wingdings" panose="05000000000000000000" pitchFamily="2" charset="2"/>
              <a:buChar char="v"/>
            </a:pPr>
            <a:r>
              <a:rPr lang="fa-IR" sz="2000" b="1" dirty="0"/>
              <a:t>لازم به ذکر است بسیاری از مواد حاوی عوامل ضد تغذیه ای و حتی سمی میباشند که طی جریان سرخ کردن تخریب میشوند.</a:t>
            </a:r>
          </a:p>
          <a:p>
            <a:pPr algn="r" rtl="1">
              <a:buClrTx/>
              <a:buFont typeface="Wingdings" panose="05000000000000000000" pitchFamily="2" charset="2"/>
              <a:buChar char="v"/>
            </a:pPr>
            <a:endParaRPr lang="en-US" sz="2000" b="1" dirty="0"/>
          </a:p>
          <a:p>
            <a:pPr>
              <a:buClrTx/>
              <a:buFont typeface="Wingdings" panose="05000000000000000000" pitchFamily="2" charset="2"/>
              <a:buChar char="v"/>
            </a:pPr>
            <a:endParaRPr lang="en-US" sz="2000" b="1" dirty="0"/>
          </a:p>
        </p:txBody>
      </p:sp>
      <p:sp>
        <p:nvSpPr>
          <p:cNvPr id="3" name="Title 2"/>
          <p:cNvSpPr>
            <a:spLocks noGrp="1"/>
          </p:cNvSpPr>
          <p:nvPr>
            <p:ph type="title"/>
          </p:nvPr>
        </p:nvSpPr>
        <p:spPr>
          <a:xfrm>
            <a:off x="457200" y="338328"/>
            <a:ext cx="8229600" cy="728472"/>
          </a:xfrm>
        </p:spPr>
        <p:txBody>
          <a:bodyPr>
            <a:normAutofit/>
          </a:bodyPr>
          <a:lstStyle/>
          <a:p>
            <a:pPr algn="r" rtl="1"/>
            <a:r>
              <a:rPr lang="fa-IR" sz="3200" b="1" dirty="0">
                <a:solidFill>
                  <a:srgbClr val="C00000"/>
                </a:solidFill>
              </a:rPr>
              <a:t>اثر سرخ کردن بر ریز مغذی </a:t>
            </a:r>
            <a:r>
              <a:rPr lang="fa-IR" sz="3200" b="1" dirty="0" smtClean="0">
                <a:solidFill>
                  <a:srgbClr val="C00000"/>
                </a:solidFill>
              </a:rPr>
              <a:t>ها</a:t>
            </a:r>
            <a:r>
              <a:rPr lang="en-US" sz="3200" b="1" dirty="0" smtClean="0">
                <a:solidFill>
                  <a:srgbClr val="C00000"/>
                </a:solidFill>
              </a:rPr>
              <a:t> :</a:t>
            </a:r>
            <a:endParaRPr lang="en-US" sz="3200" b="1" dirty="0">
              <a:solidFill>
                <a:srgbClr val="C00000"/>
              </a:solidFill>
            </a:endParaRPr>
          </a:p>
        </p:txBody>
      </p:sp>
      <p:pic>
        <p:nvPicPr>
          <p:cNvPr id="6146" name="Picture 2" descr="C:\Users\Elnaz\Desktop\ابرو\صصص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599"/>
            <a:ext cx="3429000" cy="219651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lnaz\Desktop\ابرو\بببببببب.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0"/>
            <a:ext cx="299761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393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780</TotalTime>
  <Words>1117</Words>
  <Application>Microsoft Office PowerPoint</Application>
  <PresentationFormat>On-screen Show (4:3)</PresentationFormat>
  <Paragraphs>92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Waveform</vt:lpstr>
      <vt:lpstr>سرخ کردن و اثر تغذیه ای ان بر مواد غذایی:</vt:lpstr>
      <vt:lpstr>تغییر در ماده غذایی در جریان سرخ کردن:</vt:lpstr>
      <vt:lpstr>PowerPoint Presentation</vt:lpstr>
      <vt:lpstr> :عوامل موثر بر میزان جذب چربی</vt:lpstr>
      <vt:lpstr>PowerPoint Presentation</vt:lpstr>
      <vt:lpstr> :اثر سرخ کردن بر مواد مغذی اصلی </vt:lpstr>
      <vt:lpstr> :اثر سرخ کردن بر درشت مغذی ها</vt:lpstr>
      <vt:lpstr>تغییر در میزان اسیدهای چرب:</vt:lpstr>
      <vt:lpstr>اثر سرخ کردن بر ریز مغذی ها :</vt:lpstr>
      <vt:lpstr>اکریلامید :</vt:lpstr>
      <vt:lpstr>عوامل موثر در تشکیل اکریلامید:</vt:lpstr>
      <vt:lpstr>توصیه های لازم جهت جلوگیری از جذب اکریلامید:</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سرخ کردن و اثر تغذیه ای ان بر مواد غذایی:</dc:title>
  <dc:creator>Elnaz</dc:creator>
  <cp:lastModifiedBy>Elnaz</cp:lastModifiedBy>
  <cp:revision>15</cp:revision>
  <dcterms:created xsi:type="dcterms:W3CDTF">2006-08-16T00:00:00Z</dcterms:created>
  <dcterms:modified xsi:type="dcterms:W3CDTF">2020-04-04T18:16:51Z</dcterms:modified>
</cp:coreProperties>
</file>