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4" r:id="rId19"/>
    <p:sldId id="275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742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130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54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683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618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408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456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809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17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6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ABCA-15AE-46A0-81EF-13C888B55A70}" type="datetimeFigureOut">
              <a:rPr lang="fa-IR" smtClean="0"/>
              <a:t>01/25/1435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967C-DC83-4B80-AD89-74CE6D1AFA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22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باسیل های گرم منفی روده ای(انتروباکتریاسه)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گروه بزرگ و ناهمگونی از باسیلهای گرم منفی روده انسان و حیوان است.شامل جنس های شیگلا،سالمونلا،انتروباکتر، کلبسیلا،سراشیا،پروتئوس،اشرشیاکولی و غیره است.</a:t>
            </a:r>
          </a:p>
          <a:p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سالمونل</a:t>
            </a:r>
            <a:r>
              <a:rPr lang="fa-IR" dirty="0" smtClean="0">
                <a:cs typeface="B Nazanin" pitchFamily="2" charset="-78"/>
              </a:rPr>
              <a:t>ا و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شیگل</a:t>
            </a:r>
            <a:r>
              <a:rPr lang="fa-IR" dirty="0" smtClean="0">
                <a:cs typeface="B Nazanin" pitchFamily="2" charset="-78"/>
              </a:rPr>
              <a:t>ا همیشه برای انسان بیماریزا هستند.</a:t>
            </a:r>
          </a:p>
          <a:p>
            <a:r>
              <a:rPr lang="fa-IR" dirty="0" smtClean="0">
                <a:cs typeface="B Nazanin" pitchFamily="2" charset="-78"/>
              </a:rPr>
              <a:t>انتروباکتریاسه همگی هوازی، تخمیر کربوهیدراتها،گرم منفی، متحرک،مژه دار،کاتالاز+، اکسیداز منفی،غیراسپوردار،دارای کپسول هستند. 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4432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شیگلا </a:t>
            </a:r>
            <a:r>
              <a:rPr lang="en-US" dirty="0" err="1">
                <a:solidFill>
                  <a:srgbClr val="FF0000"/>
                </a:solidFill>
                <a:ea typeface="Calibri"/>
                <a:cs typeface="B Nazanin"/>
              </a:rPr>
              <a:t>shigellae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محل اقامت طبیعی شیگلا محدود به روده انسان و پستانداران است که تولید </a:t>
            </a:r>
            <a:r>
              <a:rPr lang="en-US" dirty="0">
                <a:ea typeface="Calibri"/>
                <a:cs typeface="B Nazanin"/>
              </a:rPr>
              <a:t>shigellosis Bacillary dysentery </a:t>
            </a:r>
            <a:r>
              <a:rPr lang="fa-IR" dirty="0">
                <a:ea typeface="Calibri"/>
                <a:cs typeface="B Nazanin"/>
              </a:rPr>
              <a:t> یا اسهال خونی  </a:t>
            </a:r>
            <a:r>
              <a:rPr lang="fa-IR" dirty="0" smtClean="0">
                <a:ea typeface="Calibri"/>
                <a:cs typeface="B Nazanin"/>
              </a:rPr>
              <a:t>میکند.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B Nazanin"/>
              </a:rPr>
              <a:t>شیگلا </a:t>
            </a:r>
            <a:r>
              <a:rPr lang="fa-IR" dirty="0">
                <a:ea typeface="Calibri"/>
                <a:cs typeface="B Nazanin"/>
              </a:rPr>
              <a:t>گرم منفی میله ای نازک و دراز یا کوکوباسیل ،غیرمتحرک،لاکتوز منفی،بی هوازی اختیاری،کلنی محدب، دارای آنتی ژن </a:t>
            </a:r>
            <a:r>
              <a:rPr lang="en-US" dirty="0">
                <a:ea typeface="Calibri"/>
                <a:cs typeface="B Nazanin"/>
              </a:rPr>
              <a:t>O  </a:t>
            </a:r>
            <a:r>
              <a:rPr lang="fa-IR" dirty="0">
                <a:ea typeface="Calibri"/>
                <a:cs typeface="B Nazanin"/>
              </a:rPr>
              <a:t> ،  در دمای پایئن و محیط مرطوب 6 ماه در دمای اتاق و آب زنده می ماند. 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840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بیماریزایی:</a:t>
            </a:r>
            <a:endParaRPr lang="en-US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عفونتهای شیگلایی محدود به دستگاه گوارش است و تهاجم به خون ندارد . شیگلا به سلولهای اپیتلیال روده حمله کرده </a:t>
            </a:r>
            <a:r>
              <a:rPr lang="fa-IR" dirty="0" smtClean="0">
                <a:ea typeface="Calibri"/>
                <a:cs typeface="B Nazanin"/>
              </a:rPr>
              <a:t>و </a:t>
            </a:r>
            <a:r>
              <a:rPr lang="fa-IR" dirty="0">
                <a:ea typeface="Calibri"/>
                <a:cs typeface="B Nazanin"/>
              </a:rPr>
              <a:t>در روده بزرگ تشکیل آبسه و ایجاد زخم و و تشکیل غشای کاذب و در نتیجه اسکار تشکیل میدهد . 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4500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سموم:</a:t>
            </a:r>
            <a:r>
              <a:rPr lang="en-US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dirty="0">
                <a:solidFill>
                  <a:srgbClr val="FF0000"/>
                </a:solidFill>
                <a:ea typeface="Calibri"/>
                <a:cs typeface="Arial"/>
              </a:rPr>
            </a:b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اندوتوکسین</a:t>
            </a:r>
            <a:r>
              <a:rPr lang="fa-IR" dirty="0">
                <a:ea typeface="Calibri"/>
                <a:cs typeface="B Nazanin"/>
              </a:rPr>
              <a:t> : طی عمل اتولیز ازاد میشود و به دیواره روده اسیب میزند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اگزوتوکسین</a:t>
            </a:r>
            <a:r>
              <a:rPr lang="fa-IR" dirty="0">
                <a:ea typeface="Calibri"/>
                <a:cs typeface="B Nazanin"/>
              </a:rPr>
              <a:t>: هم بر روده هم بر دستگاه عصبی مرکزی اثر میگذارد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سم ها باعث خون و چرک در مدفوع میشوند.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4007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a typeface="Calibri"/>
                <a:cs typeface="B Nazanin"/>
              </a:rPr>
              <a:t>Clinical infection</a:t>
            </a: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 یافته های بالینی</a:t>
            </a:r>
            <a:r>
              <a:rPr lang="fa-IR" dirty="0">
                <a:ea typeface="Calibri"/>
                <a:cs typeface="B Nazanin"/>
              </a:rPr>
              <a:t>:</a:t>
            </a:r>
            <a:r>
              <a:rPr lang="en-US" dirty="0">
                <a:ea typeface="Calibri"/>
                <a:cs typeface="Arial"/>
              </a:rPr>
              <a:t/>
            </a:r>
            <a:br>
              <a:rPr lang="en-US" dirty="0">
                <a:ea typeface="Calibri"/>
                <a:cs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پس از یک دوره کوتاه نهفتگی (24ساعت) بصورت ناگهانی درد شکم،تب، اسهال آبکی ایجاد میشود. پس از یک روز عفونت به کولون رسیده و مدفوع حاوی موکوس و خون است. بیماری در بدن بصورت عمومی در نمی اید.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9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کشت:</a:t>
            </a:r>
            <a:endParaRPr lang="en-US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روی محیط های افتراقی مک کانکی،   </a:t>
            </a:r>
            <a:r>
              <a:rPr lang="en-US" dirty="0">
                <a:ea typeface="Calibri"/>
                <a:cs typeface="B Nazanin"/>
              </a:rPr>
              <a:t>EMB</a:t>
            </a:r>
            <a:r>
              <a:rPr lang="en-US" dirty="0">
                <a:latin typeface="B Nazanin"/>
                <a:ea typeface="Calibri"/>
                <a:cs typeface="Arial"/>
              </a:rPr>
              <a:t>  </a:t>
            </a:r>
            <a:r>
              <a:rPr lang="en-US" dirty="0">
                <a:ea typeface="Calibri"/>
                <a:cs typeface="B Nazanin"/>
              </a:rPr>
              <a:t> </a:t>
            </a:r>
            <a:r>
              <a:rPr lang="fa-IR" dirty="0">
                <a:ea typeface="Calibri"/>
                <a:cs typeface="B Nazanin"/>
              </a:rPr>
              <a:t>، محیط انتخابی سالمونلا-شیگلا آگار کشت داه میشود.روی </a:t>
            </a:r>
            <a:r>
              <a:rPr lang="en-US" dirty="0">
                <a:ea typeface="Calibri"/>
                <a:cs typeface="B Nazanin"/>
              </a:rPr>
              <a:t>TSI</a:t>
            </a:r>
            <a:r>
              <a:rPr lang="fa-IR" dirty="0">
                <a:ea typeface="Calibri"/>
                <a:cs typeface="B Nazanin"/>
              </a:rPr>
              <a:t> کلنی بی رنگ دارد چون لاکتوز را تخمیر نمیکند. 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3357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اپیدمیولوژی،پیشگیری،کنترل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B Nazanin"/>
              </a:rPr>
              <a:t>بیماری شیگلوز در مهره داران عالی ایجاد میشود. انتشار میکروب از انسان به انسان دیگر منقل میشود حالت ناقل تا 4هفته طول میکشد. </a:t>
            </a:r>
            <a:endParaRPr lang="fa-IR" dirty="0" smtClean="0">
              <a:ea typeface="Calibri"/>
              <a:cs typeface="B Nazani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B Nazanin"/>
              </a:rPr>
              <a:t> </a:t>
            </a:r>
            <a:r>
              <a:rPr lang="fa-IR" dirty="0">
                <a:ea typeface="Calibri"/>
                <a:cs typeface="B Nazanin"/>
              </a:rPr>
              <a:t>از افراد ناقل بواسطه </a:t>
            </a:r>
            <a:r>
              <a:rPr lang="en-US" dirty="0">
                <a:ea typeface="Calibri"/>
                <a:cs typeface="B Nazanin"/>
              </a:rPr>
              <a:t> flies , finger  , food , feces </a:t>
            </a:r>
            <a:r>
              <a:rPr lang="fa-IR" dirty="0">
                <a:ea typeface="Calibri"/>
                <a:cs typeface="B Nazanin"/>
              </a:rPr>
              <a:t> منتقل میشود. در جوامعی از قبیل پادگانها، بیمارستانها، زندانها این  بیماری زیاد است.   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2427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1337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solidFill>
                  <a:srgbClr val="FF0000"/>
                </a:solidFill>
                <a:ea typeface="Calibri"/>
                <a:cs typeface="B Nazanin"/>
              </a:rPr>
              <a:t>کنترل</a:t>
            </a:r>
            <a:r>
              <a:rPr lang="fa-IR" dirty="0">
                <a:ea typeface="Calibri"/>
                <a:cs typeface="B Nazanin"/>
              </a:rPr>
              <a:t>: </a:t>
            </a:r>
            <a:endParaRPr lang="fa-IR" dirty="0" smtClean="0">
              <a:ea typeface="Calibri"/>
              <a:cs typeface="B Nazani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 smtClean="0">
                <a:solidFill>
                  <a:srgbClr val="7030A0"/>
                </a:solidFill>
                <a:ea typeface="Calibri"/>
                <a:cs typeface="B Nazanin"/>
              </a:rPr>
              <a:t>1</a:t>
            </a:r>
            <a:r>
              <a:rPr lang="fa-IR" dirty="0" smtClean="0">
                <a:ea typeface="Calibri"/>
                <a:cs typeface="B Nazanin"/>
              </a:rPr>
              <a:t>.کنترل </a:t>
            </a:r>
            <a:r>
              <a:rPr lang="fa-IR" dirty="0">
                <a:ea typeface="Calibri"/>
                <a:cs typeface="B Nazanin"/>
              </a:rPr>
              <a:t>بهداشتی آب </a:t>
            </a:r>
            <a:r>
              <a:rPr lang="fa-IR" dirty="0" smtClean="0">
                <a:ea typeface="Calibri"/>
                <a:cs typeface="B Nazanin"/>
              </a:rPr>
              <a:t>، </a:t>
            </a:r>
            <a:r>
              <a:rPr lang="fa-IR" dirty="0">
                <a:ea typeface="Calibri"/>
                <a:cs typeface="B Nazanin"/>
              </a:rPr>
              <a:t>غذا،شیر،تخلیه فاضلاب، کنترل حشرات </a:t>
            </a:r>
            <a:r>
              <a:rPr lang="fa-IR" dirty="0">
                <a:solidFill>
                  <a:srgbClr val="7030A0"/>
                </a:solidFill>
                <a:ea typeface="Calibri"/>
                <a:cs typeface="B Nazanin"/>
              </a:rPr>
              <a:t>2</a:t>
            </a:r>
            <a:r>
              <a:rPr lang="fa-IR" dirty="0">
                <a:ea typeface="Calibri"/>
                <a:cs typeface="B Nazanin"/>
              </a:rPr>
              <a:t>.جدا کردن بیماران و ضد عفونی کردن مواد دفعی انها </a:t>
            </a:r>
            <a:r>
              <a:rPr lang="fa-IR" dirty="0">
                <a:solidFill>
                  <a:srgbClr val="7030A0"/>
                </a:solidFill>
                <a:ea typeface="Calibri"/>
                <a:cs typeface="B Nazanin"/>
              </a:rPr>
              <a:t>3</a:t>
            </a:r>
            <a:r>
              <a:rPr lang="fa-IR" dirty="0">
                <a:ea typeface="Calibri"/>
                <a:cs typeface="B Nazanin"/>
              </a:rPr>
              <a:t>.جستجوی ناقلین و موارد بی علامت بویژه کسانیکه با غذا سرو کار دارند </a:t>
            </a:r>
            <a:r>
              <a:rPr lang="fa-IR" dirty="0">
                <a:solidFill>
                  <a:srgbClr val="7030A0"/>
                </a:solidFill>
                <a:ea typeface="Calibri"/>
                <a:cs typeface="B Nazanin"/>
              </a:rPr>
              <a:t>4</a:t>
            </a:r>
            <a:r>
              <a:rPr lang="fa-IR" dirty="0">
                <a:ea typeface="Calibri"/>
                <a:cs typeface="B Nazanin"/>
              </a:rPr>
              <a:t>.درمان آنتی بیوتیکی افر اد مبتلا به عفونت( سیپروفلوکسازین، آمپی سیلین ،تتراسایکلین ،تریمتوپریم ، کلرامفنیکل شایعترین مهار کننده ها هستند. )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5860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T.S.I </a:t>
            </a:r>
            <a:endParaRPr lang="fa-IR" dirty="0"/>
          </a:p>
        </p:txBody>
      </p:sp>
      <p:pic>
        <p:nvPicPr>
          <p:cNvPr id="4" name="Picture 2" descr="E:\Pictures\میکروب\TSI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58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Pictures\میکروب\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5922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Pictures\میکروب\thCAPI53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6632"/>
            <a:ext cx="28575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Pictures\میکروب\thCACI41Z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2448272" cy="344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Pictures\میکروب\sim4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298450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4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ictures\میکروب\thCAO5NX1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857500" cy="343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Pictures\میکروب\imagesCATSD47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3042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Pictures\میکروب\imagesh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97152"/>
            <a:ext cx="331236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:\Pictures\میکروب\thCAR2LWD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53681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2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به این باکتریها </a:t>
            </a:r>
            <a:r>
              <a:rPr lang="en-US" dirty="0" smtClean="0">
                <a:solidFill>
                  <a:srgbClr val="FF0000"/>
                </a:solidFill>
                <a:cs typeface="B Nazanin" pitchFamily="2" charset="-78"/>
              </a:rPr>
              <a:t>coliform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گویند.روی محیطهای مک کانکی، </a:t>
            </a:r>
            <a:r>
              <a:rPr lang="en-US" dirty="0" smtClean="0">
                <a:cs typeface="B Nazanin" pitchFamily="2" charset="-78"/>
              </a:rPr>
              <a:t>EMB</a:t>
            </a:r>
            <a:r>
              <a:rPr lang="fa-IR" dirty="0" smtClean="0">
                <a:cs typeface="B Nazanin" pitchFamily="2" charset="-78"/>
              </a:rPr>
              <a:t>، کلنی های تخمیرکننده لاکتوز(رنگی)و غیر تخمیری (غیر رنگی) است. </a:t>
            </a:r>
          </a:p>
          <a:p>
            <a:endParaRPr lang="fa-IR" dirty="0">
              <a:cs typeface="B Nazanin" pitchFamily="2" charset="-78"/>
            </a:endParaRPr>
          </a:p>
        </p:txBody>
      </p:sp>
      <p:pic>
        <p:nvPicPr>
          <p:cNvPr id="1026" name="Picture 2" descr="E:\Pictures\میکروب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27146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Pictures\میکروب\untitle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54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ساختار انتی ژنی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انتروباکتریاسه ها،ساختار انتی ژنی پیچیده دارند شامل:</a:t>
            </a:r>
          </a:p>
          <a:p>
            <a:r>
              <a:rPr lang="fa-IR" dirty="0" smtClean="0">
                <a:cs typeface="B Nazanin" pitchFamily="2" charset="-78"/>
              </a:rPr>
              <a:t>انتی ژن</a:t>
            </a:r>
            <a:r>
              <a:rPr lang="en-US" dirty="0" smtClean="0">
                <a:cs typeface="B Nazanin" pitchFamily="2" charset="-78"/>
              </a:rPr>
              <a:t>O</a:t>
            </a:r>
            <a:r>
              <a:rPr lang="fa-IR" dirty="0" smtClean="0">
                <a:cs typeface="B Nazanin" pitchFamily="2" charset="-78"/>
              </a:rPr>
              <a:t>(مربوط به لیپوپلی ساکارید)  مقاوم به حرارت، </a:t>
            </a:r>
            <a:r>
              <a:rPr lang="en-US" dirty="0" smtClean="0">
                <a:cs typeface="B Nazanin" pitchFamily="2" charset="-78"/>
              </a:rPr>
              <a:t>K</a:t>
            </a:r>
            <a:r>
              <a:rPr lang="fa-IR" dirty="0" smtClean="0">
                <a:cs typeface="B Nazanin" pitchFamily="2" charset="-78"/>
              </a:rPr>
              <a:t>(کپسول)حساس به حرات،و </a:t>
            </a:r>
            <a:r>
              <a:rPr lang="en-US" dirty="0" smtClean="0">
                <a:cs typeface="B Nazanin" pitchFamily="2" charset="-78"/>
              </a:rPr>
              <a:t>H</a:t>
            </a:r>
            <a:r>
              <a:rPr lang="fa-IR" dirty="0" smtClean="0">
                <a:cs typeface="B Nazanin" pitchFamily="2" charset="-78"/>
              </a:rPr>
              <a:t> (تاژک).</a:t>
            </a:r>
          </a:p>
          <a:p>
            <a:r>
              <a:rPr lang="fa-IR" dirty="0" smtClean="0">
                <a:cs typeface="B Nazanin" pitchFamily="2" charset="-78"/>
              </a:rPr>
              <a:t>کولی سین ها(باکتریوسین ها): </a:t>
            </a:r>
          </a:p>
          <a:p>
            <a:r>
              <a:rPr lang="fa-IR" dirty="0" smtClean="0">
                <a:cs typeface="B Nazanin" pitchFamily="2" charset="-78"/>
              </a:rPr>
              <a:t>ماده ای که برخی از گرم منفی ها بر علیه بقیه باکتریها ترشح میکنند. 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70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Genus </a:t>
            </a:r>
            <a:r>
              <a:rPr lang="en-US" dirty="0" err="1" smtClean="0">
                <a:solidFill>
                  <a:srgbClr val="FF0000"/>
                </a:solidFill>
              </a:rPr>
              <a:t>Escherchia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مهمترین گونه این جنس </a:t>
            </a:r>
            <a:r>
              <a:rPr lang="en-US" dirty="0" err="1" smtClean="0">
                <a:solidFill>
                  <a:srgbClr val="FF0000"/>
                </a:solidFill>
                <a:cs typeface="B Nazanin" pitchFamily="2" charset="-78"/>
              </a:rPr>
              <a:t>E.coli</a:t>
            </a:r>
            <a:r>
              <a:rPr lang="fa-IR" dirty="0" smtClean="0">
                <a:cs typeface="B Nazanin" pitchFamily="2" charset="-78"/>
              </a:rPr>
              <a:t> است ساکن روده انسان و حیوان،وجود ان در اب اشامیدنی شاخص آلودگی آب با مدفوع</a:t>
            </a:r>
          </a:p>
          <a:p>
            <a:r>
              <a:rPr lang="fa-IR" dirty="0">
                <a:cs typeface="B Nazanin" pitchFamily="2" charset="-78"/>
              </a:rPr>
              <a:t>ا</a:t>
            </a:r>
            <a:r>
              <a:rPr lang="fa-IR" dirty="0" smtClean="0">
                <a:cs typeface="B Nazanin" pitchFamily="2" charset="-78"/>
              </a:rPr>
              <a:t>ست. </a:t>
            </a:r>
          </a:p>
          <a:p>
            <a:r>
              <a:rPr lang="fa-IR" dirty="0" smtClean="0">
                <a:cs typeface="B Nazanin" pitchFamily="2" charset="-78"/>
              </a:rPr>
              <a:t>تولید انتروتوکسین میکند،که باعث بیماری دستگاه گوارش و اسهال میشود وباعث دفع آب و الکترولیت از روده کوچک میشود.</a:t>
            </a:r>
          </a:p>
          <a:p>
            <a:r>
              <a:rPr lang="fa-IR" dirty="0" smtClean="0">
                <a:cs typeface="B Nazanin" pitchFamily="2" charset="-78"/>
              </a:rPr>
              <a:t>سم حساس به حرارت(</a:t>
            </a:r>
            <a:r>
              <a:rPr lang="en-US" dirty="0" smtClean="0">
                <a:cs typeface="B Nazanin" pitchFamily="2" charset="-78"/>
              </a:rPr>
              <a:t>LT</a:t>
            </a:r>
            <a:r>
              <a:rPr lang="fa-IR" dirty="0" smtClean="0">
                <a:cs typeface="B Nazanin" pitchFamily="2" charset="-78"/>
              </a:rPr>
              <a:t>)مثل انتروتوکسین </a:t>
            </a:r>
            <a:r>
              <a:rPr lang="en-US" dirty="0" smtClean="0">
                <a:cs typeface="B Nazanin" pitchFamily="2" charset="-78"/>
              </a:rPr>
              <a:t>Vibrio</a:t>
            </a:r>
            <a:r>
              <a:rPr lang="fa-IR" dirty="0" smtClean="0">
                <a:cs typeface="B Nazanin" pitchFamily="2" charset="-78"/>
              </a:rPr>
              <a:t> است.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98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624736"/>
          </a:xfrm>
        </p:spPr>
        <p:txBody>
          <a:bodyPr/>
          <a:lstStyle/>
          <a:p>
            <a:r>
              <a:rPr lang="fa-IR" dirty="0" smtClean="0"/>
              <a:t>سم </a:t>
            </a:r>
            <a:r>
              <a:rPr lang="en-US" dirty="0" smtClean="0"/>
              <a:t>ST</a:t>
            </a:r>
            <a:r>
              <a:rPr lang="fa-IR" dirty="0" smtClean="0"/>
              <a:t>مقاوم به حرارت،شباهت به سم شیگلا دارد.</a:t>
            </a:r>
          </a:p>
          <a:p>
            <a:r>
              <a:rPr lang="fa-IR" dirty="0" smtClean="0"/>
              <a:t>فاکتور بیماریزای دیگر</a:t>
            </a:r>
            <a:r>
              <a:rPr lang="en-US" dirty="0" smtClean="0"/>
              <a:t>Hemolytic</a:t>
            </a:r>
            <a:r>
              <a:rPr lang="fa-IR" dirty="0" smtClean="0"/>
              <a:t> است باعث عفونت خارجی وکلیه میشود. </a:t>
            </a:r>
            <a:endParaRPr lang="fa-IR" dirty="0" smtClean="0">
              <a:solidFill>
                <a:srgbClr val="00B050"/>
              </a:solidFill>
            </a:endParaRPr>
          </a:p>
          <a:p>
            <a:r>
              <a:rPr lang="fa-IR" dirty="0" smtClean="0">
                <a:solidFill>
                  <a:srgbClr val="00B050"/>
                </a:solidFill>
              </a:rPr>
              <a:t>بیماریزایی</a:t>
            </a:r>
            <a:r>
              <a:rPr lang="fa-IR" dirty="0" smtClean="0">
                <a:solidFill>
                  <a:srgbClr val="FF0000"/>
                </a:solidFill>
              </a:rPr>
              <a:t>»»»»</a:t>
            </a:r>
            <a:r>
              <a:rPr lang="fa-IR" dirty="0" smtClean="0">
                <a:solidFill>
                  <a:srgbClr val="00B050"/>
                </a:solidFill>
              </a:rPr>
              <a:t>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عفونت دستگاه ادراری</a:t>
            </a:r>
            <a:r>
              <a:rPr lang="fa-IR" dirty="0" smtClean="0"/>
              <a:t>: این باکتری شایعترین عامل عفونت دستگاه ادراری است علائم شامل تکرار ادرار،سوزش، خون در ادرار،چرک و درد پهلو.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سپسیس</a:t>
            </a:r>
            <a:r>
              <a:rPr lang="fa-IR" dirty="0" smtClean="0"/>
              <a:t>: مکانیسم دفاعی ناقص بدن ،اشرشیاکلی به جریان خون میرسد.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ممننژیت</a:t>
            </a:r>
            <a:r>
              <a:rPr lang="fa-IR" dirty="0" smtClean="0"/>
              <a:t>: اشرشیاکلی و استرپتوکوک سردسته علل ممنژیت نوزادان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444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B050"/>
                </a:solidFill>
              </a:rPr>
              <a:t>بیماری اسهالی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اشرشیاکلی با چسبیدن به سلولهای اپی تلیال روده بزرگ و کوچک باعث </a:t>
            </a:r>
            <a:r>
              <a:rPr lang="en-US" dirty="0" smtClean="0">
                <a:cs typeface="B Nazanin" pitchFamily="2" charset="-78"/>
              </a:rPr>
              <a:t>EPEC ,ETEC,EHEC</a:t>
            </a:r>
            <a:r>
              <a:rPr lang="fa-IR" dirty="0" smtClean="0">
                <a:cs typeface="B Nazanin" pitchFamily="2" charset="-78"/>
              </a:rPr>
              <a:t> میشود.</a:t>
            </a:r>
          </a:p>
          <a:p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794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Klebsiella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کلبسیلا پنمونیه در دستگاه تنفسی و مدفوع یافت میشود. </a:t>
            </a:r>
          </a:p>
          <a:p>
            <a:r>
              <a:rPr lang="fa-IR" dirty="0" smtClean="0"/>
              <a:t>باعث نکروز و خونریزی شدید ریه میشود. باکترمی و عفونت بیمارستانی و مجاری ادراری  میدهد.</a:t>
            </a:r>
          </a:p>
          <a:p>
            <a:r>
              <a:rPr lang="fa-IR" dirty="0" smtClean="0"/>
              <a:t>دارای کپسول پلی ساکاریدی بزرگ دارد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5458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ea typeface="Calibri"/>
                <a:cs typeface="Arial"/>
              </a:rPr>
              <a:t>پروتئوس </a:t>
            </a:r>
            <a:r>
              <a:rPr lang="en-US" dirty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Calibri"/>
                <a:cs typeface="Arial"/>
              </a:rPr>
              <a:t>proteus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</a:rPr>
              <a:t>این خانواده بعلت داشتن انزیم فنیل آلانین دآمیناز براحتی از بقیه تشخیص داده میشود. اوره را شکسته، متحرک، روی بلاد آگار </a:t>
            </a:r>
            <a:r>
              <a:rPr lang="en-US" dirty="0">
                <a:ea typeface="Calibri"/>
                <a:cs typeface="Arial"/>
              </a:rPr>
              <a:t> swarming </a:t>
            </a:r>
            <a:r>
              <a:rPr lang="fa-IR" dirty="0">
                <a:ea typeface="Calibri"/>
              </a:rPr>
              <a:t> از خود میدهد. 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969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</a:rPr>
              <a:t>گونه های پروتئوس تنها زمانی که از روده خارج میشوند در انسان ایجاد بیماری میکنند. عموما سبب </a:t>
            </a:r>
            <a:r>
              <a:rPr lang="en-US" dirty="0">
                <a:ea typeface="Calibri"/>
                <a:cs typeface="Arial"/>
              </a:rPr>
              <a:t>UTI</a:t>
            </a:r>
            <a:r>
              <a:rPr lang="fa-IR" dirty="0">
                <a:ea typeface="Calibri"/>
              </a:rPr>
              <a:t> و عفونت بیمارستانی میشوند. پروتئوس اوره را در مجاری ادرای شکسته و محیط قلیایی میشود</a:t>
            </a:r>
            <a:r>
              <a:rPr lang="fa-IR" dirty="0" smtClean="0"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dirty="0" smtClean="0">
                <a:ea typeface="Calibri"/>
              </a:rPr>
              <a:t> </a:t>
            </a:r>
            <a:r>
              <a:rPr lang="fa-IR" dirty="0">
                <a:ea typeface="Calibri"/>
              </a:rPr>
              <a:t>در شرایط قلیایی املاح کلسیم و منیزیم رسوب میکند و سبب سنگ مجاری ادرای یا </a:t>
            </a:r>
            <a:r>
              <a:rPr lang="en-US" dirty="0">
                <a:solidFill>
                  <a:srgbClr val="FF0000"/>
                </a:solidFill>
                <a:ea typeface="Calibri"/>
                <a:cs typeface="Arial"/>
              </a:rPr>
              <a:t>urinary </a:t>
            </a:r>
            <a:r>
              <a:rPr lang="en-US" dirty="0" err="1">
                <a:solidFill>
                  <a:srgbClr val="FF0000"/>
                </a:solidFill>
                <a:ea typeface="Calibri"/>
                <a:cs typeface="Arial"/>
              </a:rPr>
              <a:t>culculi</a:t>
            </a:r>
            <a:r>
              <a:rPr lang="en-US" dirty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fa-IR" dirty="0">
                <a:latin typeface="Arial"/>
                <a:ea typeface="Calibri"/>
              </a:rPr>
              <a:t>میشود. </a:t>
            </a:r>
            <a:endParaRPr lang="fa-IR" dirty="0" smtClean="0">
              <a:latin typeface="Arial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Arial"/>
              </a:rPr>
              <a:t>pH</a:t>
            </a:r>
            <a:r>
              <a:rPr lang="fa-IR" dirty="0" smtClean="0">
                <a:ea typeface="Calibri"/>
              </a:rPr>
              <a:t> </a:t>
            </a:r>
            <a:r>
              <a:rPr lang="fa-IR" dirty="0">
                <a:ea typeface="Calibri"/>
              </a:rPr>
              <a:t>قلیایی سبب تخریب سلولهای اپیتلیال مجاری ادراری شده و زمینه را برای عفونت ثانویه آماده میکند. </a:t>
            </a:r>
            <a:endParaRPr lang="en-US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9720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749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باسیل های گرم منفی روده ای(انتروباکتریاسه)</vt:lpstr>
      <vt:lpstr>PowerPoint Presentation</vt:lpstr>
      <vt:lpstr>ساختار انتی ژنی</vt:lpstr>
      <vt:lpstr>Genus Escherchia:</vt:lpstr>
      <vt:lpstr>PowerPoint Presentation</vt:lpstr>
      <vt:lpstr>بیماری اسهالی</vt:lpstr>
      <vt:lpstr>Klebsiella  </vt:lpstr>
      <vt:lpstr>پروتئوس  proteus</vt:lpstr>
      <vt:lpstr>PowerPoint Presentation</vt:lpstr>
      <vt:lpstr>شیگلا shigellae</vt:lpstr>
      <vt:lpstr>بیماریزایی:</vt:lpstr>
      <vt:lpstr>سموم: </vt:lpstr>
      <vt:lpstr>Clinical infection یافته های بالینی: </vt:lpstr>
      <vt:lpstr>کشت:</vt:lpstr>
      <vt:lpstr>اپیدمیولوژی،پیشگیری،کنترل</vt:lpstr>
      <vt:lpstr>PowerPoint Presentation</vt:lpstr>
      <vt:lpstr>T.S.I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917-112-1958</dc:creator>
  <cp:lastModifiedBy>917-112-1958</cp:lastModifiedBy>
  <cp:revision>31</cp:revision>
  <dcterms:created xsi:type="dcterms:W3CDTF">2013-11-26T16:28:23Z</dcterms:created>
  <dcterms:modified xsi:type="dcterms:W3CDTF">2013-11-28T15:06:53Z</dcterms:modified>
</cp:coreProperties>
</file>