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4CCDDB-0935-46CA-B156-30334F3160F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299231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CCDDB-0935-46CA-B156-30334F3160F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213063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CCDDB-0935-46CA-B156-30334F3160F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333899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CCDDB-0935-46CA-B156-30334F3160F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10687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24CCDDB-0935-46CA-B156-30334F3160F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154271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4CCDDB-0935-46CA-B156-30334F3160F5}"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162682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4CCDDB-0935-46CA-B156-30334F3160F5}"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381099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4CCDDB-0935-46CA-B156-30334F3160F5}"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192145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CCDDB-0935-46CA-B156-30334F3160F5}"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216031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4CCDDB-0935-46CA-B156-30334F3160F5}"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1263340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4CCDDB-0935-46CA-B156-30334F3160F5}"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98240-97B1-40F4-A4D0-D36E7F519109}" type="slidenum">
              <a:rPr lang="en-US" smtClean="0"/>
              <a:t>‹#›</a:t>
            </a:fld>
            <a:endParaRPr lang="en-US"/>
          </a:p>
        </p:txBody>
      </p:sp>
    </p:spTree>
    <p:extLst>
      <p:ext uri="{BB962C8B-B14F-4D97-AF65-F5344CB8AC3E}">
        <p14:creationId xmlns:p14="http://schemas.microsoft.com/office/powerpoint/2010/main" val="133675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CCDDB-0935-46CA-B156-30334F3160F5}"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98240-97B1-40F4-A4D0-D36E7F519109}" type="slidenum">
              <a:rPr lang="en-US" smtClean="0"/>
              <a:t>‹#›</a:t>
            </a:fld>
            <a:endParaRPr lang="en-US"/>
          </a:p>
        </p:txBody>
      </p:sp>
    </p:spTree>
    <p:extLst>
      <p:ext uri="{BB962C8B-B14F-4D97-AF65-F5344CB8AC3E}">
        <p14:creationId xmlns:p14="http://schemas.microsoft.com/office/powerpoint/2010/main" val="476461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5105400"/>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سنجی طیف سنجی فرابنفش</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 مرئی</a:t>
            </a:r>
            <a:br>
              <a:rPr lang="fa-IR" sz="2000" b="1"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طیف سنجی در طول موج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۵۰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۸۰۰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نانومتر می باشد که طول موج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۵۰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۴۰۰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نانومتر مربوط به ناحیه فرابنفش است و طول موج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۴۰۰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۸۰۰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نانومتر مربوط به ناحیه مرئی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طیف سنجی فرابنفش- مرئی یک روش مناسب و قوی برای شناسایی مواد نمی باشد ولی برای اندازه گیری کمی روشی مناسب است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البته اگر به دستگاههای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IR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و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NMR</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متصل شود می توانند مکمل یکدیگرشده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 برای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شناسایی استفاده شود</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smtClean="0">
                <a:latin typeface="Calibri" panose="020F0502020204030204" pitchFamily="34" charset="0"/>
                <a:ea typeface="Calibri" panose="020F0502020204030204" pitchFamily="34" charset="0"/>
                <a:cs typeface="B Nazanin" panose="00000400000000000000" pitchFamily="2" charset="-78"/>
              </a:rPr>
              <a:t>ناحیه </a:t>
            </a:r>
            <a:r>
              <a:rPr lang="fa-IR" sz="2000" dirty="0" smtClean="0">
                <a:latin typeface="Calibri" panose="020F0502020204030204" pitchFamily="34" charset="0"/>
                <a:ea typeface="Calibri" panose="020F0502020204030204" pitchFamily="34" charset="0"/>
                <a:cs typeface="B Nazanin" panose="00000400000000000000" pitchFamily="2" charset="-78"/>
              </a:rPr>
              <a:t>فرابنفش </a:t>
            </a:r>
            <a:r>
              <a:rPr lang="fa-IR" sz="2000" dirty="0" smtClean="0">
                <a:latin typeface="Calibri" panose="020F0502020204030204" pitchFamily="34" charset="0"/>
                <a:ea typeface="Calibri" panose="020F0502020204030204" pitchFamily="34" charset="0"/>
                <a:cs typeface="B Nazanin" panose="00000400000000000000" pitchFamily="2" charset="-78"/>
              </a:rPr>
              <a:t>خود به دو ناحیه زیر تقسیم می شود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1</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ناحیه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خلا</a:t>
            </a:r>
            <a:r>
              <a:rPr lang="fa-IR" sz="2000" b="1" dirty="0" smtClean="0">
                <a:latin typeface="Calibri" panose="020F0502020204030204" pitchFamily="34" charset="0"/>
                <a:ea typeface="Calibri" panose="020F0502020204030204" pitchFamily="34" charset="0"/>
                <a:cs typeface="B Nazanin" panose="00000400000000000000" pitchFamily="2" charset="-78"/>
              </a:rPr>
              <a:t>ء</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ناحیه از طول موج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۵۰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۲۰۰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نانومتر می باشد چون در این ناحیه اکسیژن دارای جذب می باشد بنابراین برای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اندازه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گیری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این ناحیه باید اکسیژن وجود نداشته باشد و محیط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خلا</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باشد به همین دلیل ناحیه را ناحیه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خلا</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 نامند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۲-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ناحیه فرابنفش نزدیک</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ناحیه طول موج بین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۲۰۰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۴۰۰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نانومتر است بیشتر اندازه گیری ها در این ناحیه انجام می‌شود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 :</a:t>
            </a:r>
            <a:r>
              <a:rPr lang="ar-SA" sz="2000" b="1" dirty="0" smtClean="0">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تابش ناحیه فرابنفش - مرئی انرژی لازم برای انتقال الکترون های لایه ظرفیت به لایه ی بالاتر را دارد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گازها طیف جذبی به صورت یک طیف شارپ و تیز می باشد ولی در محلول ها که دارای یون و مولکول هستند که به علت نقل و انتقال در ترازهای چرخشی و ارتعاشی طیف پهن و گسترده است.</a:t>
            </a:r>
            <a:r>
              <a:rPr lang="en-US" sz="2000" dirty="0" smtClean="0">
                <a:effectLst/>
                <a:latin typeface="Calibri" panose="020F0502020204030204" pitchFamily="34" charset="0"/>
                <a:ea typeface="Calibri" panose="020F0502020204030204" pitchFamily="34" charset="0"/>
                <a:cs typeface="Arial" panose="020B0604020202020204" pitchFamily="34" charset="0"/>
              </a:rPr>
              <a:t/>
            </a:r>
            <a:br>
              <a:rPr lang="en-US" sz="20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Arial" panose="020B0604020202020204" pitchFamily="34" charset="0"/>
              </a:rPr>
              <a:t/>
            </a:r>
            <a:br>
              <a:rPr lang="fa-IR" sz="20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Recorded 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470525"/>
            <a:ext cx="487363" cy="487363"/>
          </a:xfrm>
          <a:prstGeom prst="rect">
            <a:avLst/>
          </a:prstGeom>
        </p:spPr>
      </p:pic>
    </p:spTree>
    <p:extLst>
      <p:ext uri="{BB962C8B-B14F-4D97-AF65-F5344CB8AC3E}">
        <p14:creationId xmlns:p14="http://schemas.microsoft.com/office/powerpoint/2010/main" val="480998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5"/>
                <a:ext cx="10515600" cy="5922464"/>
              </a:xfrm>
            </p:spPr>
            <p:txBody>
              <a:bodyPr>
                <a:normAutofit fontScale="90000"/>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تاثیر حلال در</a:t>
                </a:r>
                <a:r>
                  <a:rPr lang="ar-SA" sz="2000" b="1" dirty="0">
                    <a:effectLst/>
                    <a:latin typeface="Calibri" panose="020F0502020204030204" pitchFamily="34" charset="0"/>
                    <a:ea typeface="Calibri" panose="020F0502020204030204" pitchFamily="34" charset="0"/>
                    <a:cs typeface="Cambria" panose="02040503050406030204" pitchFamily="18" charset="0"/>
                  </a:rPr>
                  <a:t> </a:t>
                </a:r>
                <a:r>
                  <a:rPr lang="ar-SA" sz="2000" b="1" dirty="0">
                    <a:effectLst/>
                    <a:latin typeface="Calibri" panose="020F0502020204030204" pitchFamily="34" charset="0"/>
                    <a:ea typeface="Calibri" panose="020F0502020204030204" pitchFamily="34" charset="0"/>
                    <a:cs typeface="B Nazanin" panose="00000400000000000000" pitchFamily="2" charset="-78"/>
                  </a:rPr>
                  <a:t> طیف سنجی فرابنفش- مرئی : </a:t>
                </a:r>
                <a:r>
                  <a:rPr lang="ar-SA" sz="2000" dirty="0">
                    <a:effectLst/>
                    <a:latin typeface="Calibri" panose="020F0502020204030204" pitchFamily="34" charset="0"/>
                    <a:ea typeface="Calibri" panose="020F0502020204030204" pitchFamily="34" charset="0"/>
                    <a:cs typeface="B Nazanin" panose="00000400000000000000" pitchFamily="2" charset="-78"/>
                  </a:rPr>
                  <a:t>حلال در سه مورد زیر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تواند </a:t>
                </a:r>
                <a:r>
                  <a:rPr lang="ar-SA" sz="2000" dirty="0">
                    <a:effectLst/>
                    <a:latin typeface="Calibri" panose="020F0502020204030204" pitchFamily="34" charset="0"/>
                    <a:ea typeface="Calibri" panose="020F0502020204030204" pitchFamily="34" charset="0"/>
                    <a:cs typeface="B Nazanin" panose="00000400000000000000" pitchFamily="2" charset="-78"/>
                  </a:rPr>
                  <a:t>بر طیف اثر داشته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1-</a:t>
                </a:r>
                <a:r>
                  <a:rPr lang="ar-SA" sz="2000" b="1" dirty="0">
                    <a:effectLst/>
                    <a:latin typeface="Calibri" panose="020F0502020204030204" pitchFamily="34" charset="0"/>
                    <a:ea typeface="Calibri" panose="020F0502020204030204" pitchFamily="34" charset="0"/>
                    <a:cs typeface="B Nazanin" panose="00000400000000000000" pitchFamily="2" charset="-78"/>
                  </a:rPr>
                  <a:t>تاثیر حلال بر میزان جذب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تابش</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حلال های مورد استفاده در طیف سنجی فرابنفش- مرئی باید زلال و شفاف باشند و دارای هیچ گونه جذبی نباشند . حلال هایی که دارای پیوند دوگانه نیستند برای این طیف سنجی مناسب هستند مانند آب کلروفرم و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اتانول</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b="1" dirty="0">
                    <a:effectLst/>
                    <a:latin typeface="Calibri" panose="020F0502020204030204" pitchFamily="34" charset="0"/>
                    <a:ea typeface="Calibri" panose="020F0502020204030204" pitchFamily="34" charset="0"/>
                    <a:cs typeface="B Nazanin" panose="00000400000000000000" pitchFamily="2" charset="-78"/>
                  </a:rPr>
                  <a:t>2-</a:t>
                </a:r>
                <a:r>
                  <a:rPr lang="ar-SA" sz="2000" b="1" dirty="0">
                    <a:effectLst/>
                    <a:latin typeface="Calibri" panose="020F0502020204030204" pitchFamily="34" charset="0"/>
                    <a:ea typeface="Calibri" panose="020F0502020204030204" pitchFamily="34" charset="0"/>
                    <a:cs typeface="B Nazanin" panose="00000400000000000000" pitchFamily="2" charset="-78"/>
                  </a:rPr>
                  <a:t>تاثیر حلال بر ساختار ظریف نوار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جذب</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حلال های قطبی با نمونه واکنش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دهند </a:t>
                </a:r>
                <a:r>
                  <a:rPr lang="ar-SA" sz="2000" dirty="0">
                    <a:effectLst/>
                    <a:latin typeface="Calibri" panose="020F0502020204030204" pitchFamily="34" charset="0"/>
                    <a:ea typeface="Calibri" panose="020F0502020204030204" pitchFamily="34" charset="0"/>
                    <a:cs typeface="B Nazanin" panose="00000400000000000000" pitchFamily="2" charset="-78"/>
                  </a:rPr>
                  <a:t>و باعث می‌شوند که ساختار ظریف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طیف</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به هم بخورد و طیف های پهن ایجاد می شود ولی حلال های ناقطبی تاثیر چندانی بر نمونه ندارند و با ماده واکنش نمی دهند و طیف های تشکیل شده از آنها طیف های ظریف </a:t>
                </a:r>
                <a:r>
                  <a:rPr lang="fa-IR" sz="2000" smtClean="0">
                    <a:effectLst/>
                    <a:latin typeface="Calibri" panose="020F0502020204030204" pitchFamily="34" charset="0"/>
                    <a:ea typeface="Calibri" panose="020F0502020204030204" pitchFamily="34" charset="0"/>
                    <a:cs typeface="B Nazanin" panose="00000400000000000000" pitchFamily="2" charset="-78"/>
                  </a:rPr>
                  <a:t>،</a:t>
                </a:r>
                <a:r>
                  <a:rPr lang="ar-SA" sz="200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شارپ و تیز هستند</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fa-IR" sz="2000" dirty="0" smtClean="0">
                    <a:effectLst/>
                    <a:latin typeface="Calibri" panose="020F0502020204030204" pitchFamily="34" charset="0"/>
                    <a:ea typeface="Calibri" panose="020F0502020204030204" pitchFamily="34" charset="0"/>
                    <a:cs typeface="Cambria" panose="02040503050406030204" pitchFamily="18" charset="0"/>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مانند طیف نمونه در حالت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گازی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می 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3-اثر </a:t>
                </a:r>
                <a:r>
                  <a:rPr lang="ar-SA" sz="2000" b="1" dirty="0">
                    <a:effectLst/>
                    <a:latin typeface="Calibri" panose="020F0502020204030204" pitchFamily="34" charset="0"/>
                    <a:ea typeface="Calibri" panose="020F0502020204030204" pitchFamily="34" charset="0"/>
                    <a:cs typeface="B Nazanin" panose="00000400000000000000" pitchFamily="2" charset="-78"/>
                  </a:rPr>
                  <a:t>حلال بر طول موج پرتو جذب شده</a:t>
                </a:r>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حلال </a:t>
                </a:r>
                <a:r>
                  <a:rPr lang="ar-SA" sz="2000" dirty="0">
                    <a:effectLst/>
                    <a:latin typeface="Calibri" panose="020F0502020204030204" pitchFamily="34" charset="0"/>
                    <a:ea typeface="Calibri" panose="020F0502020204030204" pitchFamily="34" charset="0"/>
                    <a:cs typeface="B Nazanin" panose="00000400000000000000" pitchFamily="2" charset="-78"/>
                  </a:rPr>
                  <a:t>های قطبی در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انتقالات</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n</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ب</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ه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r>
                      <a:rPr lang="en-US" sz="2000" i="1">
                        <a:effectLst/>
                        <a:latin typeface="Cambria Math" panose="02040503050406030204" pitchFamily="18" charset="0"/>
                        <a:ea typeface="Calibri" panose="020F0502020204030204" pitchFamily="34" charset="0"/>
                        <a:cs typeface="B Nazanin" panose="00000400000000000000" pitchFamily="2" charset="-78"/>
                      </a:rPr>
                      <m:t>∗</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 و </a:t>
                </a:r>
                <a:r>
                  <a:rPr lang="en-US" sz="2000" dirty="0">
                    <a:effectLst/>
                    <a:latin typeface="Calibri" panose="020F0502020204030204" pitchFamily="34" charset="0"/>
                    <a:ea typeface="Calibri" panose="020F0502020204030204" pitchFamily="34" charset="0"/>
                    <a:cs typeface="B Nazanin" panose="00000400000000000000" pitchFamily="2" charset="-78"/>
                  </a:rPr>
                  <a:t>n</a:t>
                </a:r>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fa-IR" sz="2000" dirty="0">
                    <a:effectLst/>
                    <a:latin typeface="B Nazanin" panose="00000400000000000000" pitchFamily="2" charset="-78"/>
                    <a:ea typeface="Calibri" panose="020F0502020204030204" pitchFamily="34" charset="0"/>
                    <a:cs typeface="Arial" panose="020B0604020202020204" pitchFamily="34" charset="0"/>
                  </a:rPr>
                  <a:t> به *</a:t>
                </a:r>
                <a14:m>
                  <m:oMath xmlns:m="http://schemas.openxmlformats.org/officeDocument/2006/math">
                    <m:r>
                      <a:rPr lang="fa-IR" sz="2000">
                        <a:effectLst/>
                        <a:latin typeface="Cambria Math" panose="02040503050406030204" pitchFamily="18" charset="0"/>
                        <a:ea typeface="Calibri" panose="020F0502020204030204" pitchFamily="34" charset="0"/>
                        <a:cs typeface="Cambria" panose="02040503050406030204" pitchFamily="18" charset="0"/>
                      </a:rPr>
                      <m:t> </m:t>
                    </m:r>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بر هم کنش زیادتری با حالت پایه نسبت به حالت برانگیخته دارند به عبارت دیگر این حلالها باعث افزایش فاصله بین تراز ناپیوندی( </a:t>
                </a:r>
                <a:r>
                  <a:rPr lang="en-US" sz="2000" dirty="0">
                    <a:effectLst/>
                    <a:latin typeface="Calibri" panose="020F0502020204030204" pitchFamily="34" charset="0"/>
                    <a:ea typeface="Calibri" panose="020F0502020204030204" pitchFamily="34" charset="0"/>
                    <a:cs typeface="B Nazanin" panose="00000400000000000000" pitchFamily="2" charset="-78"/>
                  </a:rPr>
                  <a:t>n </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با تراز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r>
                      <a:rPr lang="en-US" sz="2000" i="1">
                        <a:effectLst/>
                        <a:latin typeface="Cambria Math" panose="02040503050406030204" pitchFamily="18" charset="0"/>
                        <a:ea typeface="Calibri" panose="020F0502020204030204" pitchFamily="34" charset="0"/>
                        <a:cs typeface="B Nazanin" panose="00000400000000000000" pitchFamily="2" charset="-78"/>
                      </a:rPr>
                      <m:t>∗ </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و  </a:t>
                </a:r>
                <a:r>
                  <a:rPr lang="fa-IR" sz="2000" dirty="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r>
                      <a:rPr lang="fa-IR" sz="2000">
                        <a:effectLst/>
                        <a:latin typeface="Cambria Math" panose="02040503050406030204" pitchFamily="18" charset="0"/>
                        <a:ea typeface="Calibri" panose="020F0502020204030204" pitchFamily="34" charset="0"/>
                        <a:cs typeface="B Nazanin" panose="00000400000000000000" pitchFamily="2" charset="-78"/>
                      </a:rPr>
                      <m:t> </m:t>
                    </m:r>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می شود درنتیجه برای انتقال از تراز ناپیوندی به تراز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r>
                      <a:rPr lang="en-US" sz="2000" i="1">
                        <a:effectLst/>
                        <a:latin typeface="Cambria Math" panose="02040503050406030204" pitchFamily="18" charset="0"/>
                        <a:ea typeface="Calibri" panose="020F0502020204030204" pitchFamily="34" charset="0"/>
                        <a:cs typeface="B Nazanin" panose="00000400000000000000" pitchFamily="2" charset="-78"/>
                      </a:rPr>
                      <m:t>∗ </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و  </a:t>
                </a:r>
                <a:r>
                  <a:rPr lang="fa-IR" sz="2000" dirty="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r>
                      <a:rPr lang="fa-IR" sz="2000">
                        <a:effectLst/>
                        <a:latin typeface="Cambria Math" panose="02040503050406030204" pitchFamily="18" charset="0"/>
                        <a:ea typeface="Calibri" panose="020F0502020204030204" pitchFamily="34" charset="0"/>
                        <a:cs typeface="B Nazanin" panose="00000400000000000000" pitchFamily="2" charset="-78"/>
                      </a:rPr>
                      <m:t> </m:t>
                    </m:r>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انرژی زیاد تری نیاز است و تابش ها را به سمت طول موج کمتر جابه جا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کند </a:t>
                </a:r>
                <a:r>
                  <a:rPr lang="ar-SA" sz="2000" dirty="0">
                    <a:effectLst/>
                    <a:latin typeface="Calibri" panose="020F0502020204030204" pitchFamily="34" charset="0"/>
                    <a:ea typeface="Calibri" panose="020F0502020204030204" pitchFamily="34" charset="0"/>
                    <a:cs typeface="B Nazanin" panose="00000400000000000000" pitchFamily="2" charset="-78"/>
                  </a:rPr>
                  <a:t>که به این پدیده جابجایی آبی یا هیپسو کرومیک می گویند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ولی در انتقال الکترون از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 به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r>
                      <a:rPr lang="en-US" sz="2000" i="1">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و  </a:t>
                </a:r>
                <a14:m>
                  <m:oMath xmlns:m="http://schemas.openxmlformats.org/officeDocument/2006/math">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به </a:t>
                </a:r>
                <a:r>
                  <a:rPr lang="fa-IR" sz="2000" dirty="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r>
                      <a:rPr lang="fa-IR" sz="2000">
                        <a:effectLst/>
                        <a:latin typeface="Cambria Math" panose="02040503050406030204" pitchFamily="18" charset="0"/>
                        <a:ea typeface="Calibri" panose="020F0502020204030204" pitchFamily="34" charset="0"/>
                        <a:cs typeface="B Nazanin" panose="00000400000000000000" pitchFamily="2" charset="-78"/>
                      </a:rPr>
                      <m:t> </m:t>
                    </m:r>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حلال قطبی با حالت  برانگیخته بر هم کنش بیشتری نسبت به حالت پایه دارد به عبارتی فاصله بین تراز الکترونی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 با </a:t>
                </a:r>
                <a14:m>
                  <m:oMath xmlns:m="http://schemas.openxmlformats.org/officeDocument/2006/math">
                    <m:r>
                      <a:rPr lang="en-US" sz="2000" i="1">
                        <a:effectLst/>
                        <a:latin typeface="Cambria Math" panose="02040503050406030204" pitchFamily="18" charset="0"/>
                        <a:ea typeface="Calibri" panose="020F0502020204030204" pitchFamily="34" charset="0"/>
                        <a:cs typeface="B Nazanin" panose="00000400000000000000" pitchFamily="2" charset="-78"/>
                      </a:rPr>
                      <m:t>𝜋</m:t>
                    </m:r>
                    <m:r>
                      <a:rPr lang="en-US" sz="2000" i="1">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و  </a:t>
                </a:r>
                <a14:m>
                  <m:oMath xmlns:m="http://schemas.openxmlformats.org/officeDocument/2006/math">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با </a:t>
                </a:r>
                <a:r>
                  <a:rPr lang="fa-IR" sz="2000" dirty="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r>
                      <a:rPr lang="fa-IR" sz="2000">
                        <a:effectLst/>
                        <a:latin typeface="Cambria Math" panose="02040503050406030204" pitchFamily="18" charset="0"/>
                        <a:ea typeface="Calibri" panose="020F0502020204030204" pitchFamily="34" charset="0"/>
                        <a:cs typeface="B Nazanin" panose="00000400000000000000" pitchFamily="2" charset="-78"/>
                      </a:rPr>
                      <m:t> </m:t>
                    </m:r>
                    <m:r>
                      <m:rPr>
                        <m:sty m:val="p"/>
                      </m:rPr>
                      <a:rPr lang="fa-IR" sz="2000">
                        <a:effectLst/>
                        <a:latin typeface="Cambria Math" panose="02040503050406030204" pitchFamily="18" charset="0"/>
                        <a:ea typeface="Calibri" panose="020F0502020204030204" pitchFamily="34" charset="0"/>
                        <a:cs typeface="Cambria" panose="02040503050406030204" pitchFamily="18" charset="0"/>
                      </a:rPr>
                      <m:t>σ</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را </a:t>
                </a:r>
                <a:r>
                  <a:rPr lang="ar-SA" sz="2000" dirty="0">
                    <a:effectLst/>
                    <a:latin typeface="Calibri" panose="020F0502020204030204" pitchFamily="34" charset="0"/>
                    <a:ea typeface="Calibri" panose="020F0502020204030204" pitchFamily="34" charset="0"/>
                    <a:cs typeface="B Nazanin" panose="00000400000000000000" pitchFamily="2" charset="-78"/>
                  </a:rPr>
                  <a:t>کمتر می کند در نتیجه برای انتقال الکترون به انرژی کمتر ی نیاز است به همین علت تابش به سمت</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موج های بلندتر جابه‌جا می‌شود که به آن جا به جایی قرمز می گویند یا با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توکرومیت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a:effectLst/>
                    <a:latin typeface="Calibri" panose="020F0502020204030204" pitchFamily="34" charset="0"/>
                    <a:ea typeface="Calibri" panose="020F0502020204030204" pitchFamily="34" charset="0"/>
                    <a:cs typeface="B Nazanin" panose="00000400000000000000" pitchFamily="2" charset="-78"/>
                  </a:rPr>
                  <a:t>:</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توجه داشته باشی که جابجایی آبی از جابجایی قرمز زیادتر است زیرا برهمکنش حلال  با تراز غیر پیوندی بیشتر از تراز ضدپیوندی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400" b="1" dirty="0">
                    <a:solidFill>
                      <a:prstClr val="black"/>
                    </a:solidFill>
                    <a:latin typeface="Calibri" panose="020F0502020204030204" pitchFamily="34" charset="0"/>
                    <a:ea typeface="Calibri" panose="020F0502020204030204" pitchFamily="34" charset="0"/>
                    <a:cs typeface="Arial" panose="020B0604020202020204" pitchFamily="34" charset="0"/>
                  </a:rPr>
                  <a:t>تهیه کننده : اسداله جعفرآبادی</a:t>
                </a: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5"/>
                <a:ext cx="10515600" cy="5922464"/>
              </a:xfrm>
              <a:blipFill>
                <a:blip r:embed="rId6"/>
                <a:stretch>
                  <a:fillRect l="-464"/>
                </a:stretch>
              </a:blipFill>
            </p:spPr>
            <p:txBody>
              <a:bodyPr/>
              <a:lstStyle/>
              <a:p>
                <a:r>
                  <a:rPr lang="en-US">
                    <a:noFill/>
                  </a:rPr>
                  <a:t> </a:t>
                </a:r>
              </a:p>
            </p:txBody>
          </p:sp>
        </mc:Fallback>
      </mc:AlternateContent>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6078" y="5800226"/>
            <a:ext cx="487363" cy="487363"/>
          </a:xfrm>
          <a:prstGeom prst="rect">
            <a:avLst/>
          </a:prstGeom>
        </p:spPr>
      </p:pic>
    </p:spTree>
    <p:extLst>
      <p:ext uri="{BB962C8B-B14F-4D97-AF65-F5344CB8AC3E}">
        <p14:creationId xmlns:p14="http://schemas.microsoft.com/office/powerpoint/2010/main" val="180423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4"/>
                <a:ext cx="10515600" cy="3292475"/>
              </a:xfrm>
            </p:spPr>
            <p:txBody>
              <a:bodyPr>
                <a:no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انواع تراز های انرژی الکترونی در مولکول ها</a:t>
                </a:r>
                <a:r>
                  <a:rPr lang="en-US" sz="2000" dirty="0" smtClean="0">
                    <a:effectLst/>
                    <a:latin typeface="Calibri" panose="020F0502020204030204" pitchFamily="34" charset="0"/>
                    <a:ea typeface="Calibri" panose="020F0502020204030204" pitchFamily="34" charset="0"/>
                    <a:cs typeface="Arial" panose="020B0604020202020204" pitchFamily="34" charset="0"/>
                  </a:rPr>
                  <a:t/>
                </a:r>
                <a:br>
                  <a:rPr lang="en-US" sz="20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در ترازهای  انرژی الکترونی مولکولها ترازهای سیگما (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σ</m:t>
                    </m:r>
                    <m:r>
                      <a:rPr lang="en-US" sz="2000">
                        <a:effectLst/>
                        <a:latin typeface="Cambria Math" panose="02040503050406030204" pitchFamily="18" charset="0"/>
                        <a:ea typeface="Calibri" panose="020F0502020204030204" pitchFamily="34" charset="0"/>
                        <a:cs typeface="Cambria" panose="02040503050406030204" pitchFamily="18" charset="0"/>
                      </a:rPr>
                      <m:t>)</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 پای</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π</m:t>
                    </m:r>
                    <m:r>
                      <a:rPr lang="en-US" sz="2000">
                        <a:effectLst/>
                        <a:latin typeface="Cambria Math" panose="02040503050406030204" pitchFamily="18" charset="0"/>
                        <a:ea typeface="Calibri" panose="020F0502020204030204" pitchFamily="34" charset="0"/>
                        <a:cs typeface="Cambria" panose="02040503050406030204" pitchFamily="18" charset="0"/>
                      </a:rPr>
                      <m:t>)</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 تراز ناپیوندی (</a:t>
                </a:r>
                <a:r>
                  <a:rPr lang="en-US" sz="2000" dirty="0">
                    <a:effectLst/>
                    <a:latin typeface="Calibri" panose="020F0502020204030204" pitchFamily="34" charset="0"/>
                    <a:ea typeface="Calibri" panose="020F0502020204030204" pitchFamily="34" charset="0"/>
                    <a:cs typeface="B Nazanin" panose="00000400000000000000" pitchFamily="2" charset="-78"/>
                  </a:rPr>
                  <a:t>n</a:t>
                </a:r>
                <a:r>
                  <a:rPr lang="ar-SA" sz="2000" dirty="0">
                    <a:effectLst/>
                    <a:latin typeface="Calibri" panose="020F0502020204030204" pitchFamily="34" charset="0"/>
                    <a:ea typeface="Calibri" panose="020F0502020204030204" pitchFamily="34" charset="0"/>
                    <a:cs typeface="B Nazanin" panose="00000400000000000000" pitchFamily="2" charset="-78"/>
                  </a:rPr>
                  <a:t>) و همینطور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ترازهای ضد پیوندی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سیگما </a:t>
                </a:r>
                <a:r>
                  <a:rPr lang="ar-SA" sz="2000" dirty="0">
                    <a:effectLst/>
                    <a:latin typeface="Calibri" panose="020F0502020204030204" pitchFamily="34" charset="0"/>
                    <a:ea typeface="Calibri" panose="020F0502020204030204" pitchFamily="34" charset="0"/>
                    <a:cs typeface="B Nazanin" panose="00000400000000000000" pitchFamily="2" charset="-78"/>
                  </a:rPr>
                  <a:t>استار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σ</m:t>
                    </m:r>
                    <m:r>
                      <a:rPr lang="en-US" sz="2000" i="1">
                        <a:effectLst/>
                        <a:latin typeface="Cambria Math" panose="02040503050406030204" pitchFamily="18" charset="0"/>
                        <a:ea typeface="Calibri" panose="020F0502020204030204" pitchFamily="34" charset="0"/>
                        <a:cs typeface="B Nazanin" panose="00000400000000000000" pitchFamily="2" charset="-78"/>
                      </a:rPr>
                      <m:t>∗</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و پای استار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π</m:t>
                    </m:r>
                    <m:r>
                      <a:rPr lang="en-US" sz="2000" i="1">
                        <a:effectLst/>
                        <a:latin typeface="Cambria Math" panose="02040503050406030204" pitchFamily="18" charset="0"/>
                        <a:ea typeface="Calibri" panose="020F0502020204030204" pitchFamily="34" charset="0"/>
                        <a:cs typeface="B Nazanin" panose="00000400000000000000" pitchFamily="2" charset="-78"/>
                      </a:rPr>
                      <m:t>∗</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وجود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دارد</a:t>
                </a:r>
                <a:r>
                  <a:rPr lang="en-US" sz="2000" dirty="0" smtClean="0">
                    <a:effectLst/>
                    <a:latin typeface="Calibri" panose="020F0502020204030204" pitchFamily="34" charset="0"/>
                    <a:ea typeface="Calibri" panose="020F0502020204030204" pitchFamily="34" charset="0"/>
                    <a:cs typeface="Arial" panose="020B0604020202020204" pitchFamily="34" charset="0"/>
                  </a:rPr>
                  <a:t/>
                </a:r>
                <a:br>
                  <a:rPr lang="en-US" sz="20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الکترون می تواند بین این ترازها جابجا شود البته از نظر علم کوانتم همه انتقال ها مجاز نیستند مهمترین انتقال ها عبارتند از انتقال سیگما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σ</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به سیگما استار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σ</m:t>
                    </m:r>
                    <m:r>
                      <a:rPr lang="en-US" sz="2000" i="1">
                        <a:effectLst/>
                        <a:latin typeface="Cambria Math" panose="02040503050406030204" pitchFamily="18" charset="0"/>
                        <a:ea typeface="Calibri" panose="020F0502020204030204" pitchFamily="34" charset="0"/>
                        <a:cs typeface="B Nazanin" panose="00000400000000000000" pitchFamily="2" charset="-78"/>
                      </a:rPr>
                      <m:t>∗</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a:effectLst/>
                    <a:latin typeface="Calibri" panose="020F0502020204030204" pitchFamily="34" charset="0"/>
                    <a:ea typeface="Calibri" panose="020F0502020204030204" pitchFamily="34" charset="0"/>
                    <a:cs typeface="B Nazanin" panose="00000400000000000000" pitchFamily="2" charset="-78"/>
                  </a:rPr>
                  <a:t>پای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π</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en-US" sz="2000" dirty="0">
                    <a:effectLst/>
                    <a:latin typeface="B Nazanin" panose="00000400000000000000" pitchFamily="2" charset="-78"/>
                    <a:ea typeface="Calibri" panose="020F0502020204030204" pitchFamily="34" charset="0"/>
                    <a:cs typeface="Arial" panose="020B0604020202020204" pitchFamily="34" charset="0"/>
                  </a:rPr>
                  <a:t> </a:t>
                </a:r>
                <a:r>
                  <a:rPr lang="ar-SA" sz="2000" dirty="0">
                    <a:effectLst/>
                    <a:latin typeface="B Nazanin" panose="00000400000000000000" pitchFamily="2" charset="-78"/>
                    <a:ea typeface="Calibri" panose="020F0502020204030204" pitchFamily="34" charset="0"/>
                    <a:cs typeface="Arial" panose="020B0604020202020204" pitchFamily="34" charset="0"/>
                  </a:rPr>
                  <a:t>به پای استار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π</m:t>
                    </m:r>
                    <m:r>
                      <a:rPr lang="en-US" sz="2000" i="1">
                        <a:effectLst/>
                        <a:latin typeface="Cambria Math" panose="02040503050406030204" pitchFamily="18" charset="0"/>
                        <a:ea typeface="Calibri" panose="020F0502020204030204" pitchFamily="34" charset="0"/>
                        <a:cs typeface="B Nazanin" panose="00000400000000000000" pitchFamily="2" charset="-78"/>
                      </a:rPr>
                      <m:t>∗</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و (</a:t>
                </a:r>
                <a:r>
                  <a:rPr lang="en-US" sz="2000" dirty="0">
                    <a:effectLst/>
                    <a:latin typeface="Calibri" panose="020F0502020204030204" pitchFamily="34" charset="0"/>
                    <a:ea typeface="Calibri" panose="020F0502020204030204" pitchFamily="34" charset="0"/>
                    <a:cs typeface="B Nazanin" panose="00000400000000000000" pitchFamily="2" charset="-78"/>
                  </a:rPr>
                  <a:t>n</a:t>
                </a:r>
                <a:r>
                  <a:rPr lang="ar-SA" sz="2000" dirty="0">
                    <a:effectLst/>
                    <a:latin typeface="Calibri" panose="020F0502020204030204" pitchFamily="34" charset="0"/>
                    <a:ea typeface="Calibri" panose="020F0502020204030204" pitchFamily="34" charset="0"/>
                    <a:cs typeface="B Nazanin" panose="00000400000000000000" pitchFamily="2" charset="-78"/>
                  </a:rPr>
                  <a:t>) به پای استار </a:t>
                </a:r>
                <a14:m>
                  <m:oMath xmlns:m="http://schemas.openxmlformats.org/officeDocument/2006/math">
                    <m:d>
                      <m:dPr>
                        <m:ctrlPr>
                          <a:rPr lang="en-US" sz="2000" i="1">
                            <a:effectLst/>
                            <a:latin typeface="Cambria Math" panose="02040503050406030204" pitchFamily="18" charset="0"/>
                            <a:ea typeface="Calibri" panose="020F0502020204030204" pitchFamily="34" charset="0"/>
                            <a:cs typeface="B Nazanin" panose="00000400000000000000" pitchFamily="2" charset="-78"/>
                          </a:rPr>
                        </m:ctrlPr>
                      </m:dPr>
                      <m:e>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π</m:t>
                        </m:r>
                        <m:r>
                          <a:rPr lang="en-US" sz="2000" i="1">
                            <a:effectLst/>
                            <a:latin typeface="Cambria Math" panose="02040503050406030204" pitchFamily="18" charset="0"/>
                            <a:ea typeface="Calibri" panose="020F0502020204030204" pitchFamily="34" charset="0"/>
                            <a:cs typeface="B Nazanin" panose="00000400000000000000" pitchFamily="2" charset="-78"/>
                          </a:rPr>
                          <m:t>∗</m:t>
                        </m:r>
                      </m:e>
                    </m:d>
                  </m:oMath>
                </a14:m>
                <a:r>
                  <a:rPr lang="ar-SA" sz="2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انتقال </a:t>
                </a:r>
                <a:r>
                  <a:rPr lang="ar-SA" sz="2000" dirty="0">
                    <a:effectLst/>
                    <a:latin typeface="Calibri" panose="020F0502020204030204" pitchFamily="34" charset="0"/>
                    <a:ea typeface="Calibri" panose="020F0502020204030204" pitchFamily="34" charset="0"/>
                    <a:cs typeface="B Nazanin" panose="00000400000000000000" pitchFamily="2" charset="-78"/>
                  </a:rPr>
                  <a:t>سیگما </a:t>
                </a: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σ</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به سیگما استار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14:m>
                  <m:oMath xmlns:m="http://schemas.openxmlformats.org/officeDocument/2006/math">
                    <m:r>
                      <a:rPr lang="en-US" sz="2000">
                        <a:effectLst/>
                        <a:latin typeface="Cambria Math" panose="02040503050406030204" pitchFamily="18" charset="0"/>
                        <a:ea typeface="Calibri" panose="020F0502020204030204" pitchFamily="34" charset="0"/>
                        <a:cs typeface="B Nazanin" panose="00000400000000000000" pitchFamily="2" charset="-78"/>
                      </a:rPr>
                      <m:t>(</m:t>
                    </m:r>
                    <m:r>
                      <m:rPr>
                        <m:sty m:val="p"/>
                      </m:rPr>
                      <a:rPr lang="ar-SA" sz="2000">
                        <a:effectLst/>
                        <a:latin typeface="Cambria Math" panose="02040503050406030204" pitchFamily="18" charset="0"/>
                        <a:ea typeface="Calibri" panose="020F0502020204030204" pitchFamily="34" charset="0"/>
                        <a:cs typeface="Cambria" panose="02040503050406030204" pitchFamily="18" charset="0"/>
                      </a:rPr>
                      <m:t>σ</m:t>
                    </m:r>
                    <m:r>
                      <a:rPr lang="en-US" sz="2000" i="1">
                        <a:effectLst/>
                        <a:latin typeface="Cambria Math" panose="02040503050406030204" pitchFamily="18" charset="0"/>
                        <a:ea typeface="Calibri" panose="020F0502020204030204" pitchFamily="34" charset="0"/>
                        <a:cs typeface="B Nazanin" panose="00000400000000000000" pitchFamily="2" charset="-78"/>
                      </a:rPr>
                      <m:t>∗</m:t>
                    </m:r>
                    <m:r>
                      <a:rPr lang="en-US" sz="2000">
                        <a:effectLst/>
                        <a:latin typeface="Cambria Math" panose="02040503050406030204" pitchFamily="18" charset="0"/>
                        <a:ea typeface="Calibri" panose="020F0502020204030204" pitchFamily="34" charset="0"/>
                        <a:cs typeface="B Nazanin" panose="00000400000000000000" pitchFamily="2" charset="-78"/>
                      </a:rPr>
                      <m:t>)</m:t>
                    </m:r>
                  </m:oMath>
                </a14:m>
                <a:r>
                  <a:rPr lang="ar-SA" sz="2000" dirty="0">
                    <a:effectLst/>
                    <a:latin typeface="Calibri" panose="020F0502020204030204" pitchFamily="34" charset="0"/>
                    <a:ea typeface="Times New Roman" panose="02020603050405020304" pitchFamily="18" charset="0"/>
                    <a:cs typeface="B Nazanin" panose="00000400000000000000" pitchFamily="2" charset="-78"/>
                  </a:rPr>
                  <a:t> در فرابنفش </a:t>
                </a:r>
                <a:r>
                  <a:rPr lang="ar-SA" sz="2000" dirty="0" smtClean="0">
                    <a:effectLst/>
                    <a:latin typeface="Calibri" panose="020F0502020204030204" pitchFamily="34" charset="0"/>
                    <a:ea typeface="Times New Roman" panose="02020603050405020304" pitchFamily="18" charset="0"/>
                    <a:cs typeface="B Nazanin" panose="00000400000000000000" pitchFamily="2" charset="-78"/>
                  </a:rPr>
                  <a:t>خلا</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ء</a:t>
                </a:r>
                <a:r>
                  <a:rPr lang="ar-SA" sz="2000" dirty="0" smtClean="0">
                    <a:effectLst/>
                    <a:latin typeface="Calibri" panose="020F0502020204030204" pitchFamily="34" charset="0"/>
                    <a:ea typeface="Times New Roman" panose="02020603050405020304" pitchFamily="18" charset="0"/>
                    <a:cs typeface="B Nazanin" panose="00000400000000000000" pitchFamily="2" charset="-78"/>
                  </a:rPr>
                  <a:t> </a:t>
                </a:r>
                <a:r>
                  <a:rPr lang="ar-SA" sz="2000" dirty="0">
                    <a:effectLst/>
                    <a:latin typeface="Calibri" panose="020F0502020204030204" pitchFamily="34" charset="0"/>
                    <a:ea typeface="Times New Roman" panose="02020603050405020304" pitchFamily="18" charset="0"/>
                    <a:cs typeface="B Nazanin" panose="00000400000000000000" pitchFamily="2" charset="-78"/>
                  </a:rPr>
                  <a:t>انجام می شود و انتقال پای </a:t>
                </a:r>
                <a14:m>
                  <m:oMath xmlns:m="http://schemas.openxmlformats.org/officeDocument/2006/math">
                    <m:r>
                      <a:rPr lang="en-US" sz="2000">
                        <a:effectLst/>
                        <a:latin typeface="Cambria Math" panose="02040503050406030204" pitchFamily="18" charset="0"/>
                        <a:ea typeface="Times New Roman" panose="02020603050405020304" pitchFamily="18" charset="0"/>
                        <a:cs typeface="B Nazanin" panose="00000400000000000000" pitchFamily="2" charset="-78"/>
                      </a:rPr>
                      <m:t>(</m:t>
                    </m:r>
                    <m:r>
                      <m:rPr>
                        <m:sty m:val="p"/>
                      </m:rPr>
                      <a:rPr lang="ar-SA" sz="2000">
                        <a:effectLst/>
                        <a:latin typeface="Cambria Math" panose="02040503050406030204" pitchFamily="18" charset="0"/>
                        <a:ea typeface="Times New Roman" panose="02020603050405020304" pitchFamily="18" charset="0"/>
                        <a:cs typeface="Cambria" panose="02040503050406030204" pitchFamily="18" charset="0"/>
                      </a:rPr>
                      <m:t>π</m:t>
                    </m:r>
                    <m:r>
                      <a:rPr lang="en-US" sz="2000">
                        <a:effectLst/>
                        <a:latin typeface="Cambria Math" panose="02040503050406030204" pitchFamily="18" charset="0"/>
                        <a:ea typeface="Times New Roman" panose="02020603050405020304" pitchFamily="18" charset="0"/>
                        <a:cs typeface="B Nazanin" panose="00000400000000000000" pitchFamily="2" charset="-78"/>
                      </a:rPr>
                      <m:t>)</m:t>
                    </m:r>
                  </m:oMath>
                </a14:m>
                <a:r>
                  <a:rPr lang="en-US" sz="2000" dirty="0">
                    <a:effectLst/>
                    <a:latin typeface="B Nazanin" panose="00000400000000000000" pitchFamily="2" charset="-78"/>
                    <a:ea typeface="Times New Roman" panose="02020603050405020304" pitchFamily="18" charset="0"/>
                    <a:cs typeface="Arial" panose="020B0604020202020204" pitchFamily="34" charset="0"/>
                  </a:rPr>
                  <a:t> </a:t>
                </a:r>
                <a:r>
                  <a:rPr lang="ar-SA" sz="2000" dirty="0">
                    <a:effectLst/>
                    <a:latin typeface="B Nazanin" panose="00000400000000000000" pitchFamily="2" charset="-78"/>
                    <a:ea typeface="Times New Roman" panose="02020603050405020304" pitchFamily="18" charset="0"/>
                    <a:cs typeface="Arial" panose="020B0604020202020204" pitchFamily="34" charset="0"/>
                  </a:rPr>
                  <a:t>به پای استار </a:t>
                </a:r>
                <a14:m>
                  <m:oMath xmlns:m="http://schemas.openxmlformats.org/officeDocument/2006/math">
                    <m:r>
                      <a:rPr lang="en-US" sz="2000">
                        <a:effectLst/>
                        <a:latin typeface="Cambria Math" panose="02040503050406030204" pitchFamily="18" charset="0"/>
                        <a:ea typeface="Times New Roman" panose="02020603050405020304" pitchFamily="18" charset="0"/>
                        <a:cs typeface="B Nazanin" panose="00000400000000000000" pitchFamily="2" charset="-78"/>
                      </a:rPr>
                      <m:t>(</m:t>
                    </m:r>
                    <m:r>
                      <m:rPr>
                        <m:sty m:val="p"/>
                      </m:rPr>
                      <a:rPr lang="ar-SA" sz="2000">
                        <a:effectLst/>
                        <a:latin typeface="Cambria Math" panose="02040503050406030204" pitchFamily="18" charset="0"/>
                        <a:ea typeface="Times New Roman" panose="02020603050405020304" pitchFamily="18" charset="0"/>
                        <a:cs typeface="Cambria" panose="02040503050406030204" pitchFamily="18" charset="0"/>
                      </a:rPr>
                      <m:t>π</m:t>
                    </m:r>
                    <m:r>
                      <a:rPr lang="en-US" sz="2000" i="1">
                        <a:effectLst/>
                        <a:latin typeface="Cambria Math" panose="02040503050406030204" pitchFamily="18" charset="0"/>
                        <a:ea typeface="Times New Roman" panose="02020603050405020304" pitchFamily="18" charset="0"/>
                        <a:cs typeface="B Nazanin" panose="00000400000000000000" pitchFamily="2" charset="-78"/>
                      </a:rPr>
                      <m:t>∗</m:t>
                    </m:r>
                    <m:r>
                      <a:rPr lang="en-US" sz="2000">
                        <a:effectLst/>
                        <a:latin typeface="Cambria Math" panose="02040503050406030204" pitchFamily="18" charset="0"/>
                        <a:ea typeface="Times New Roman" panose="02020603050405020304" pitchFamily="18" charset="0"/>
                        <a:cs typeface="B Nazanin" panose="00000400000000000000" pitchFamily="2" charset="-78"/>
                      </a:rPr>
                      <m:t>)</m:t>
                    </m:r>
                  </m:oMath>
                </a14:m>
                <a:r>
                  <a:rPr lang="ar-SA" sz="2000" dirty="0">
                    <a:effectLst/>
                    <a:latin typeface="Calibri" panose="020F0502020204030204" pitchFamily="34" charset="0"/>
                    <a:ea typeface="Times New Roman" panose="02020603050405020304" pitchFamily="18" charset="0"/>
                    <a:cs typeface="B Nazanin" panose="00000400000000000000" pitchFamily="2" charset="-78"/>
                  </a:rPr>
                  <a:t> در فرابنفش نزدیک انجام می شود و انتقال (</a:t>
                </a:r>
                <a:r>
                  <a:rPr lang="en-US" sz="2000" dirty="0">
                    <a:effectLst/>
                    <a:latin typeface="Calibri" panose="020F0502020204030204" pitchFamily="34" charset="0"/>
                    <a:ea typeface="Times New Roman" panose="02020603050405020304" pitchFamily="18" charset="0"/>
                    <a:cs typeface="B Nazanin" panose="00000400000000000000" pitchFamily="2" charset="-78"/>
                  </a:rPr>
                  <a:t>n</a:t>
                </a:r>
                <a:r>
                  <a:rPr lang="ar-SA" sz="2000" dirty="0">
                    <a:effectLst/>
                    <a:latin typeface="Calibri" panose="020F0502020204030204" pitchFamily="34" charset="0"/>
                    <a:ea typeface="Times New Roman" panose="02020603050405020304" pitchFamily="18" charset="0"/>
                    <a:cs typeface="B Nazanin" panose="00000400000000000000" pitchFamily="2" charset="-78"/>
                  </a:rPr>
                  <a:t>) به پای استار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B Nazanin" panose="00000400000000000000" pitchFamily="2" charset="-78"/>
                          </a:rPr>
                        </m:ctrlPr>
                      </m:dPr>
                      <m:e>
                        <m:r>
                          <m:rPr>
                            <m:sty m:val="p"/>
                          </m:rPr>
                          <a:rPr lang="ar-SA" sz="2000">
                            <a:effectLst/>
                            <a:latin typeface="Cambria Math" panose="02040503050406030204" pitchFamily="18" charset="0"/>
                            <a:ea typeface="Times New Roman" panose="02020603050405020304" pitchFamily="18" charset="0"/>
                            <a:cs typeface="Cambria" panose="02040503050406030204" pitchFamily="18" charset="0"/>
                          </a:rPr>
                          <m:t>π</m:t>
                        </m:r>
                        <m:r>
                          <a:rPr lang="en-US" sz="2000" i="1">
                            <a:effectLst/>
                            <a:latin typeface="Cambria Math" panose="02040503050406030204" pitchFamily="18" charset="0"/>
                            <a:ea typeface="Times New Roman" panose="02020603050405020304" pitchFamily="18" charset="0"/>
                            <a:cs typeface="B Nazanin" panose="00000400000000000000" pitchFamily="2" charset="-78"/>
                          </a:rPr>
                          <m:t>∗</m:t>
                        </m:r>
                      </m:e>
                    </m:d>
                  </m:oMath>
                </a14:m>
                <a:r>
                  <a:rPr lang="ar-SA" sz="2000" dirty="0">
                    <a:effectLst/>
                    <a:latin typeface="Calibri" panose="020F0502020204030204" pitchFamily="34" charset="0"/>
                    <a:ea typeface="Times New Roman" panose="02020603050405020304" pitchFamily="18" charset="0"/>
                    <a:cs typeface="B Nazanin" panose="00000400000000000000" pitchFamily="2" charset="-78"/>
                  </a:rPr>
                  <a:t> در ناحیه مریی انجام می شود. در شکل زیر انتقالات در ترازهای الکترونی مولکول نشان داده شده </a:t>
                </a:r>
                <a:r>
                  <a:rPr lang="ar-SA" sz="2000" dirty="0" smtClean="0">
                    <a:effectLst/>
                    <a:latin typeface="Calibri" panose="020F0502020204030204" pitchFamily="34" charset="0"/>
                    <a:ea typeface="Times New Roman" panose="02020603050405020304" pitchFamily="18" charset="0"/>
                    <a:cs typeface="B Nazanin" panose="00000400000000000000" pitchFamily="2" charset="-78"/>
                  </a:rPr>
                  <a:t>است</a:t>
                </a:r>
                <a:r>
                  <a:rPr lang="en-US" sz="2000" dirty="0" smtClean="0">
                    <a:effectLst/>
                    <a:latin typeface="Calibri" panose="020F0502020204030204" pitchFamily="34" charset="0"/>
                    <a:ea typeface="Calibri" panose="020F0502020204030204" pitchFamily="34" charset="0"/>
                    <a:cs typeface="Arial" panose="020B0604020202020204" pitchFamily="34" charset="0"/>
                  </a:rPr>
                  <a:t/>
                </a:r>
                <a:br>
                  <a:rPr lang="en-US" sz="20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4"/>
                <a:ext cx="10515600" cy="3292475"/>
              </a:xfrm>
              <a:blipFill>
                <a:blip r:embed="rId6"/>
                <a:stretch>
                  <a:fillRect l="-812" r="-580"/>
                </a:stretch>
              </a:blipFill>
            </p:spPr>
            <p:txBody>
              <a:bodyPr/>
              <a:lstStyle/>
              <a:p>
                <a:r>
                  <a:rPr lang="en-US">
                    <a:noFill/>
                  </a:rPr>
                  <a:t> </a:t>
                </a:r>
              </a:p>
            </p:txBody>
          </p:sp>
        </mc:Fallback>
      </mc:AlternateContent>
      <p:pic>
        <p:nvPicPr>
          <p:cNvPr id="3" name="Picture 2" descr="Image result for انتقالات الکترونی در مولکولها"/>
          <p:cNvPicPr/>
          <p:nvPr/>
        </p:nvPicPr>
        <p:blipFill>
          <a:blip r:embed="rId7">
            <a:extLst>
              <a:ext uri="{28A0092B-C50C-407E-A947-70E740481C1C}">
                <a14:useLocalDpi xmlns:a14="http://schemas.microsoft.com/office/drawing/2010/main" val="0"/>
              </a:ext>
            </a:extLst>
          </a:blip>
          <a:srcRect/>
          <a:stretch>
            <a:fillRect/>
          </a:stretch>
        </p:blipFill>
        <p:spPr bwMode="auto">
          <a:xfrm>
            <a:off x="1735512" y="3056787"/>
            <a:ext cx="5497286" cy="3457756"/>
          </a:xfrm>
          <a:prstGeom prst="rect">
            <a:avLst/>
          </a:prstGeom>
          <a:noFill/>
          <a:ln>
            <a:noFill/>
          </a:ln>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9949" y="5913731"/>
            <a:ext cx="487363" cy="487363"/>
          </a:xfrm>
          <a:prstGeom prst="rect">
            <a:avLst/>
          </a:prstGeom>
        </p:spPr>
      </p:pic>
    </p:spTree>
    <p:extLst>
      <p:ext uri="{BB962C8B-B14F-4D97-AF65-F5344CB8AC3E}">
        <p14:creationId xmlns:p14="http://schemas.microsoft.com/office/powerpoint/2010/main" val="2702961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867989"/>
            <a:ext cx="10515600" cy="3570382"/>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گروه های رنگ یار</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گروه هایی مانند هیدروکسید (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OH</a:t>
            </a:r>
            <a:r>
              <a:rPr lang="en-US" sz="2000" baseline="30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و گروه آمین (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NH</a:t>
            </a:r>
            <a:r>
              <a:rPr lang="en-US" sz="2000" baseline="-25000" dirty="0" smtClean="0">
                <a:effectLst/>
                <a:latin typeface="Calibri" panose="020F0502020204030204" pitchFamily="34" charset="0"/>
                <a:ea typeface="Calibri" panose="020F0502020204030204" pitchFamily="34" charset="0"/>
                <a:cs typeface="B Nazanin" panose="00000400000000000000" pitchFamily="2" charset="-78"/>
              </a:rPr>
              <a:t>2</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 که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در روی آن ها الکترون ناپیوندی وجود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دارد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این گروهها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خود به تنهایی در ناحیه فرابنفش - مرئی جذب ندارند ولی وقتی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روی ترکیبات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دیگر قرار می گیرند باعث می شوند که شدت جذب افزایش یابد و طول موج جذب شده را به سمت طول موج های بلند منتقل می کنند به این گروه ها گروه های رنگ یار می گویند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3307" y="3935507"/>
            <a:ext cx="502864" cy="502864"/>
          </a:xfrm>
          <a:prstGeom prst="rect">
            <a:avLst/>
          </a:prstGeom>
        </p:spPr>
      </p:pic>
    </p:spTree>
    <p:extLst>
      <p:ext uri="{BB962C8B-B14F-4D97-AF65-F5344CB8AC3E}">
        <p14:creationId xmlns:p14="http://schemas.microsoft.com/office/powerpoint/2010/main" val="3413268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430326"/>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جنبه های کمی در سنجی طیف سنجی فرابنفش</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-مرئی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طیف سنجی فرابنفش- مرئی از نوع پدیده های جذبی است و در این پدیده ها باید به دو قاعده زیر توجه کنید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1- هرچه تعداد گونه های جاذب در مقابل تابش نور زیادتر باشد مقدار جذب بیشتر خواهد بود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2-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هر چه ذرات با تابش برهم کنش بیشتری داشته باشند در این صورت شدت جذب تابش افزایش می یابد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6007" y="3735854"/>
            <a:ext cx="487363" cy="487363"/>
          </a:xfrm>
          <a:prstGeom prst="rect">
            <a:avLst/>
          </a:prstGeom>
        </p:spPr>
      </p:pic>
    </p:spTree>
    <p:extLst>
      <p:ext uri="{BB962C8B-B14F-4D97-AF65-F5344CB8AC3E}">
        <p14:creationId xmlns:p14="http://schemas.microsoft.com/office/powerpoint/2010/main" val="1335228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777240" y="687342"/>
                <a:ext cx="10515600" cy="5321572"/>
              </a:xfrm>
            </p:spPr>
            <p:txBody>
              <a:bodyPr>
                <a:normAutofit fontScale="90000"/>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قانون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بیر</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لامبرت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بر طبق قانون بیر هرچه غلظت مواد جذب کننده زیادتر باشد میزان جذب پرتو بیشتر است به عبارت دیگر میزان جذب پرتو با مقدار ذرات جذب کننده متناسب می باشد و رابطه مستقیم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دارد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B Nazanin" panose="00000400000000000000" pitchFamily="2" charset="-78"/>
                    <a:ea typeface="Calibri" panose="020F0502020204030204" pitchFamily="34" charset="0"/>
                    <a:cs typeface="Arial" panose="020B0604020202020204" pitchFamily="34" charset="0"/>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A  α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C</a:t>
                </a: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بر طبق قانون لامبرت میزان جذب و متناسب است با طول مسیری که تابش طی می‌کند یا طول مسیری که تابش با ذرات برخورد دارد و میزان جذب متناسب است با طول مسیر یا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طول سل</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A  α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b</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از ترکیب دو قانون بیر و لامبرت قانون بیر -لامبرت به وجود می آید بر طبق این قانون مقدار جذب و متناسب است با حاصل ضرب غلطت محلول در طول مسیر یا طول سل و برای آنکه تناسب را به تساوی تبدیل کنیم آن را در یک ضریب تناسب به نام ضریب جذب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مولی</a:t>
                </a:r>
                <a:r>
                  <a:rPr lang="fa-IR" sz="2000" dirty="0" smtClean="0">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r>
                      <a:rPr lang="fa-IR" sz="2000" i="1">
                        <a:solidFill>
                          <a:prstClr val="black"/>
                        </a:solidFill>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ضرب </a:t>
                </a:r>
                <a:r>
                  <a:rPr lang="ar-SA" sz="2000" dirty="0">
                    <a:effectLst/>
                    <a:latin typeface="Calibri" panose="020F0502020204030204" pitchFamily="34" charset="0"/>
                    <a:ea typeface="Calibri" panose="020F0502020204030204" pitchFamily="34" charset="0"/>
                    <a:cs typeface="B Nazanin" panose="00000400000000000000" pitchFamily="2" charset="-78"/>
                  </a:rPr>
                  <a:t>می کنیم تا تناسب به تساوی تبدیل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A  </a:t>
                </a:r>
                <a:r>
                  <a:rPr lang="en-US" sz="2000" dirty="0">
                    <a:effectLst/>
                    <a:latin typeface="Calibri" panose="020F0502020204030204" pitchFamily="34" charset="0"/>
                    <a:ea typeface="Calibri" panose="020F0502020204030204" pitchFamily="34" charset="0"/>
                    <a:cs typeface="B Nazanin" panose="00000400000000000000" pitchFamily="2" charset="-78"/>
                  </a:rPr>
                  <a:t>α C.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b</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A  </a:t>
                </a:r>
                <a:r>
                  <a:rPr lang="en-US" sz="2000" dirty="0">
                    <a:effectLst/>
                    <a:latin typeface="Calibri" panose="020F0502020204030204" pitchFamily="34" charset="0"/>
                    <a:ea typeface="Calibri" panose="020F0502020204030204" pitchFamily="34" charset="0"/>
                    <a:cs typeface="B Nazanin" panose="00000400000000000000" pitchFamily="2" charset="-78"/>
                  </a:rPr>
                  <a:t>=</a:t>
                </a:r>
                <a14:m>
                  <m:oMath xmlns:m="http://schemas.openxmlformats.org/officeDocument/2006/math">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.C.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b</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در </a:t>
                </a:r>
                <a:r>
                  <a:rPr lang="fa-IR" sz="2000" dirty="0">
                    <a:effectLst/>
                    <a:latin typeface="Calibri" panose="020F0502020204030204" pitchFamily="34" charset="0"/>
                    <a:ea typeface="Calibri" panose="020F0502020204030204" pitchFamily="34" charset="0"/>
                    <a:cs typeface="B Nazanin" panose="00000400000000000000" pitchFamily="2" charset="-78"/>
                  </a:rPr>
                  <a:t>رابطه بالا که به رابطه بیر </a:t>
                </a:r>
                <a:r>
                  <a:rPr lang="fa-IR" sz="2000" dirty="0">
                    <a:latin typeface="Calibri" panose="020F0502020204030204" pitchFamily="34" charset="0"/>
                    <a:ea typeface="Calibri" panose="020F0502020204030204" pitchFamily="34" charset="0"/>
                  </a:rPr>
                  <a:t>–</a:t>
                </a:r>
                <a:r>
                  <a:rPr lang="fa-IR" sz="2000" dirty="0">
                    <a:effectLst/>
                    <a:latin typeface="Calibri" panose="020F0502020204030204" pitchFamily="34" charset="0"/>
                    <a:ea typeface="Calibri" panose="020F0502020204030204" pitchFamily="34" charset="0"/>
                    <a:cs typeface="B Nazanin" panose="00000400000000000000" pitchFamily="2" charset="-78"/>
                  </a:rPr>
                  <a:t> لامبرت معروف هست </a:t>
                </a:r>
                <a:r>
                  <a:rPr lang="en-US" sz="2000" dirty="0">
                    <a:effectLst/>
                    <a:latin typeface="Calibri" panose="020F0502020204030204" pitchFamily="34" charset="0"/>
                    <a:ea typeface="Calibri" panose="020F0502020204030204" pitchFamily="34" charset="0"/>
                    <a:cs typeface="B Nazanin" panose="00000400000000000000" pitchFamily="2" charset="-78"/>
                  </a:rPr>
                  <a:t>A </a:t>
                </a:r>
                <a:r>
                  <a:rPr lang="fa-IR" sz="2000" dirty="0">
                    <a:effectLst/>
                    <a:latin typeface="Calibri" panose="020F0502020204030204" pitchFamily="34" charset="0"/>
                    <a:ea typeface="Calibri" panose="020F0502020204030204" pitchFamily="34" charset="0"/>
                    <a:cs typeface="B Nazanin" panose="00000400000000000000" pitchFamily="2" charset="-78"/>
                  </a:rPr>
                  <a:t> مقدار جذب است که واحد ندارد ، </a:t>
                </a:r>
                <a:r>
                  <a:rPr lang="en-US" sz="2000" dirty="0">
                    <a:effectLst/>
                    <a:latin typeface="Calibri" panose="020F0502020204030204" pitchFamily="34" charset="0"/>
                    <a:ea typeface="Calibri" panose="020F0502020204030204" pitchFamily="34" charset="0"/>
                    <a:cs typeface="B Nazanin" panose="00000400000000000000" pitchFamily="2" charset="-78"/>
                  </a:rPr>
                  <a:t>C</a:t>
                </a:r>
                <a:r>
                  <a:rPr lang="fa-IR" sz="2000" dirty="0">
                    <a:effectLst/>
                    <a:latin typeface="Calibri" panose="020F0502020204030204" pitchFamily="34" charset="0"/>
                    <a:ea typeface="Calibri" panose="020F0502020204030204" pitchFamily="34" charset="0"/>
                    <a:cs typeface="B Nazanin" panose="00000400000000000000" pitchFamily="2" charset="-78"/>
                  </a:rPr>
                  <a:t> غلظت مولی که واحد آن مول بر لیتر است ، </a:t>
                </a:r>
                <a:r>
                  <a:rPr lang="en-US" sz="2000" dirty="0">
                    <a:latin typeface="Calibri" panose="020F0502020204030204" pitchFamily="34" charset="0"/>
                    <a:ea typeface="Calibri" panose="020F0502020204030204" pitchFamily="34" charset="0"/>
                    <a:cs typeface="B Nazanin" panose="00000400000000000000" pitchFamily="2" charset="-78"/>
                  </a:rPr>
                  <a:t>b</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طول سل که واحد آن سانتی متر است و</a:t>
                </a:r>
                <a14:m>
                  <m:oMath xmlns:m="http://schemas.openxmlformats.org/officeDocument/2006/math">
                    <m:r>
                      <a:rPr lang="fa-IR" sz="2000">
                        <a:effectLst/>
                        <a:latin typeface="Cambria Math" panose="02040503050406030204" pitchFamily="18" charset="0"/>
                        <a:ea typeface="Calibri" panose="020F0502020204030204" pitchFamily="34" charset="0"/>
                        <a:cs typeface="Cambria Math" panose="02040503050406030204" pitchFamily="18" charset="0"/>
                      </a:rPr>
                      <m:t> </m:t>
                    </m:r>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r>
                      <a:rPr lang="fa-IR" sz="2000" i="1">
                        <a:effectLst/>
                        <a:latin typeface="Cambria Math" panose="02040503050406030204" pitchFamily="18" charset="0"/>
                        <a:ea typeface="Calibri" panose="020F0502020204030204" pitchFamily="34" charset="0"/>
                        <a:cs typeface="Cambria Math" panose="02040503050406030204" pitchFamily="18" charset="0"/>
                      </a:rPr>
                      <m:t> </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ضریب جذب مولی که واحد آن لیتر بر مول بر سانتی متر است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اگر واحد غلظت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تغییر </a:t>
                </a:r>
                <a:r>
                  <a:rPr lang="ar-SA" sz="2000" dirty="0">
                    <a:effectLst/>
                    <a:latin typeface="Calibri" panose="020F0502020204030204" pitchFamily="34" charset="0"/>
                    <a:ea typeface="Calibri" panose="020F0502020204030204" pitchFamily="34" charset="0"/>
                    <a:cs typeface="B Nazanin" panose="00000400000000000000" pitchFamily="2" charset="-78"/>
                  </a:rPr>
                  <a:t>کند </a:t>
                </a:r>
                <a:r>
                  <a:rPr lang="ar-SA" sz="20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مثلاً </a:t>
                </a:r>
                <a:r>
                  <a:rPr lang="en-US" sz="20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ppm </a:t>
                </a:r>
                <a:r>
                  <a:rPr lang="fa-IR" sz="20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باشد </a:t>
                </a:r>
                <a:r>
                  <a:rPr lang="ar-SA" sz="2000" dirty="0">
                    <a:effectLst/>
                    <a:latin typeface="Calibri" panose="020F0502020204030204" pitchFamily="34" charset="0"/>
                    <a:ea typeface="Calibri" panose="020F0502020204030204" pitchFamily="34" charset="0"/>
                    <a:cs typeface="B Nazanin" panose="00000400000000000000" pitchFamily="2" charset="-78"/>
                  </a:rPr>
                  <a:t>در این صورت به جای</a:t>
                </a:r>
                <a14:m>
                  <m:oMath xmlns:m="http://schemas.openxmlformats.org/officeDocument/2006/math">
                    <m:r>
                      <a:rPr lang="ar-SA" sz="2000">
                        <a:effectLst/>
                        <a:latin typeface="Cambria Math" panose="02040503050406030204" pitchFamily="18" charset="0"/>
                        <a:ea typeface="Calibri" panose="020F0502020204030204" pitchFamily="34" charset="0"/>
                        <a:cs typeface="Cambria Math" panose="02040503050406030204" pitchFamily="18" charset="0"/>
                      </a:rPr>
                      <m:t> </m:t>
                    </m:r>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از </a:t>
                </a:r>
                <a:r>
                  <a:rPr lang="en-US" sz="2000" dirty="0">
                    <a:effectLst/>
                    <a:latin typeface="Calibri" panose="020F0502020204030204" pitchFamily="34" charset="0"/>
                    <a:ea typeface="Calibri" panose="020F0502020204030204" pitchFamily="34" charset="0"/>
                    <a:cs typeface="B Nazanin" panose="00000400000000000000" pitchFamily="2" charset="-78"/>
                  </a:rPr>
                  <a:t>a</a:t>
                </a:r>
                <a:r>
                  <a:rPr lang="ar-SA" sz="2000" dirty="0">
                    <a:effectLst/>
                    <a:latin typeface="Calibri" panose="020F0502020204030204" pitchFamily="34" charset="0"/>
                    <a:ea typeface="Calibri" panose="020F0502020204030204" pitchFamily="34" charset="0"/>
                    <a:cs typeface="B Nazanin" panose="00000400000000000000" pitchFamily="2" charset="-78"/>
                  </a:rPr>
                  <a:t> استفاده می شود که به آن ضریب خاموشی می گویند</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واحد </a:t>
                </a:r>
                <a:r>
                  <a:rPr lang="en-US" sz="2000" dirty="0">
                    <a:effectLst/>
                    <a:latin typeface="Calibri" panose="020F0502020204030204" pitchFamily="34" charset="0"/>
                    <a:ea typeface="Calibri" panose="020F0502020204030204" pitchFamily="34" charset="0"/>
                    <a:cs typeface="B Nazanin" panose="00000400000000000000" pitchFamily="2" charset="-78"/>
                  </a:rPr>
                  <a:t>a </a:t>
                </a:r>
                <a:r>
                  <a:rPr lang="fa-IR" sz="2000" dirty="0">
                    <a:effectLst/>
                    <a:latin typeface="Calibri" panose="020F0502020204030204" pitchFamily="34" charset="0"/>
                    <a:ea typeface="Calibri" panose="020F0502020204030204" pitchFamily="34" charset="0"/>
                    <a:cs typeface="B Nazanin" panose="00000400000000000000" pitchFamily="2" charset="-78"/>
                  </a:rPr>
                  <a:t> به واحد غلظت بستگی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دارد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میزان جذب برای یک مخلوط که شامل چند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جزء </a:t>
                </a:r>
                <a:r>
                  <a:rPr lang="fa-IR" sz="2000" dirty="0">
                    <a:effectLst/>
                    <a:latin typeface="Calibri" panose="020F0502020204030204" pitchFamily="34" charset="0"/>
                    <a:ea typeface="Calibri" panose="020F0502020204030204" pitchFamily="34" charset="0"/>
                    <a:cs typeface="B Nazanin" panose="00000400000000000000" pitchFamily="2" charset="-78"/>
                  </a:rPr>
                  <a:t>است و همه اجزا دارای جذب هستند برابر مجموع جذب همه اجزا و بعبارتی جذب جمع پذیر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است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a:effectLst/>
                    <a:latin typeface="Calibri" panose="020F0502020204030204" pitchFamily="34" charset="0"/>
                    <a:ea typeface="Calibri" panose="020F0502020204030204" pitchFamily="34" charset="0"/>
                    <a:cs typeface="B Nazanin" panose="00000400000000000000" pitchFamily="2" charset="-78"/>
                  </a:rPr>
                  <a:t>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t</a:t>
                </a:r>
                <a:r>
                  <a:rPr lang="en-US" sz="2000" dirty="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1</a:t>
                </a:r>
                <a:r>
                  <a:rPr lang="en-US" sz="2000" dirty="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2</a:t>
                </a:r>
                <a:r>
                  <a:rPr lang="en-US" sz="2000" dirty="0">
                    <a:effectLst/>
                    <a:latin typeface="Calibri" panose="020F0502020204030204" pitchFamily="34" charset="0"/>
                    <a:ea typeface="Calibri" panose="020F0502020204030204" pitchFamily="34" charset="0"/>
                    <a:cs typeface="B Nazanin" panose="00000400000000000000" pitchFamily="2" charset="-78"/>
                  </a:rPr>
                  <a:t> + A</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3</a:t>
                </a:r>
                <a:r>
                  <a:rPr lang="en-US" sz="2000" dirty="0">
                    <a:effectLst/>
                    <a:latin typeface="Calibri" panose="020F0502020204030204" pitchFamily="34" charset="0"/>
                    <a:ea typeface="Calibri" panose="020F0502020204030204" pitchFamily="34" charset="0"/>
                    <a:cs typeface="B Nazanin" panose="00000400000000000000" pitchFamily="2" charset="-78"/>
                  </a:rPr>
                  <a:t> +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777240" y="687342"/>
                <a:ext cx="10515600" cy="5321572"/>
              </a:xfrm>
              <a:blipFill>
                <a:blip r:embed="rId6"/>
                <a:stretch>
                  <a:fillRect l="-522" t="-573" r="-464"/>
                </a:stretch>
              </a:blipFill>
            </p:spPr>
            <p:txBody>
              <a:bodyPr/>
              <a:lstStyle/>
              <a:p>
                <a:r>
                  <a:rPr lang="en-US">
                    <a:noFill/>
                  </a:rPr>
                  <a:t> </a:t>
                </a:r>
              </a:p>
            </p:txBody>
          </p:sp>
        </mc:Fallback>
      </mc:AlternateContent>
      <p:pic>
        <p:nvPicPr>
          <p:cNvPr id="3" name="Recorded Soundفرابنفشب">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005" y="5053666"/>
            <a:ext cx="487363" cy="487363"/>
          </a:xfrm>
          <a:prstGeom prst="rect">
            <a:avLst/>
          </a:prstGeom>
        </p:spPr>
      </p:pic>
    </p:spTree>
    <p:extLst>
      <p:ext uri="{BB962C8B-B14F-4D97-AF65-F5344CB8AC3E}">
        <p14:creationId xmlns:p14="http://schemas.microsoft.com/office/powerpoint/2010/main" val="2978150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5"/>
                <a:ext cx="10515600" cy="4598761"/>
              </a:xfrm>
            </p:spPr>
            <p:txBody>
              <a:bodyPr>
                <a:normAutofit/>
              </a:bodyPr>
              <a:lstStyle/>
              <a:p>
                <a:pPr marL="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اندازه گیری جذب و عبور دهی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در دستگاههای طیف سنجی علاوه بر جذب مقدار عبور نور اندازه گیری می شود که به آن عبور دهی می گویند . عبوردهی عبارتست از  نسبت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نور </a:t>
                </a:r>
                <a:r>
                  <a:rPr lang="ar-SA" sz="2000" dirty="0">
                    <a:effectLst/>
                    <a:latin typeface="Calibri" panose="020F0502020204030204" pitchFamily="34" charset="0"/>
                    <a:ea typeface="Calibri" panose="020F0502020204030204" pitchFamily="34" charset="0"/>
                    <a:cs typeface="B Nazanin" panose="00000400000000000000" pitchFamily="2" charset="-78"/>
                  </a:rPr>
                  <a:t>خروجی به نور ورودی که آن را با </a:t>
                </a:r>
                <a:r>
                  <a:rPr lang="en-US" sz="2000" dirty="0">
                    <a:effectLst/>
                    <a:latin typeface="Calibri" panose="020F0502020204030204" pitchFamily="34" charset="0"/>
                    <a:ea typeface="Calibri" panose="020F0502020204030204" pitchFamily="34" charset="0"/>
                    <a:cs typeface="B Nazanin" panose="00000400000000000000" pitchFamily="2" charset="-78"/>
                  </a:rPr>
                  <a:t>T</a:t>
                </a:r>
                <a:r>
                  <a:rPr lang="fa-IR" sz="2000" dirty="0">
                    <a:effectLst/>
                    <a:latin typeface="Calibri" panose="020F0502020204030204" pitchFamily="34" charset="0"/>
                    <a:ea typeface="Calibri" panose="020F0502020204030204" pitchFamily="34" charset="0"/>
                    <a:cs typeface="B Nazanin" panose="00000400000000000000" pitchFamily="2" charset="-78"/>
                  </a:rPr>
                  <a:t> نشان می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دهند و رابطه آن با جذب بصورت زیر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en-US" sz="3600" dirty="0" smtClean="0">
                    <a:solidFill>
                      <a:srgbClr val="000000"/>
                    </a:solidFill>
                    <a:latin typeface="Corbel" panose="020B0503020204020204" pitchFamily="34" charset="0"/>
                    <a:cs typeface="B Nazanin" panose="00000400000000000000" pitchFamily="2" charset="-78"/>
                  </a:rPr>
                  <a:t>T</a:t>
                </a:r>
                <a:r>
                  <a:rPr lang="en-US" sz="3600" dirty="0">
                    <a:solidFill>
                      <a:srgbClr val="000000"/>
                    </a:solidFill>
                    <a:latin typeface="Corbel" panose="020B0503020204020204" pitchFamily="34" charset="0"/>
                    <a:cs typeface="B Nazanin" panose="00000400000000000000" pitchFamily="2" charset="-78"/>
                  </a:rPr>
                  <a:t>=</a:t>
                </a:r>
                <a14:m>
                  <m:oMath xmlns:m="http://schemas.openxmlformats.org/officeDocument/2006/math">
                    <m:f>
                      <m:fPr>
                        <m:ctrlPr>
                          <a:rPr lang="en-US" sz="3600" b="1" i="1">
                            <a:solidFill>
                              <a:srgbClr val="000000"/>
                            </a:solidFill>
                            <a:latin typeface="Cambria Math" panose="02040503050406030204" pitchFamily="18" charset="0"/>
                            <a:ea typeface="Calibri" panose="020F0502020204030204" pitchFamily="34" charset="0"/>
                            <a:cs typeface="B Nazanin" panose="00000400000000000000" pitchFamily="2" charset="-78"/>
                          </a:rPr>
                        </m:ctrlPr>
                      </m:fPr>
                      <m:num>
                        <m:r>
                          <a:rPr lang="en-US" sz="3600" b="1" i="1">
                            <a:solidFill>
                              <a:srgbClr val="000000"/>
                            </a:solidFill>
                            <a:latin typeface="Cambria Math" panose="02040503050406030204" pitchFamily="18" charset="0"/>
                            <a:ea typeface="Calibri" panose="020F0502020204030204" pitchFamily="34" charset="0"/>
                            <a:cs typeface="B Nazanin" panose="00000400000000000000" pitchFamily="2" charset="-78"/>
                          </a:rPr>
                          <m:t>𝐏</m:t>
                        </m:r>
                      </m:num>
                      <m:den>
                        <m:r>
                          <a:rPr lang="en-US" sz="3600" b="1" i="1">
                            <a:solidFill>
                              <a:srgbClr val="000000"/>
                            </a:solidFill>
                            <a:latin typeface="Cambria Math" panose="02040503050406030204" pitchFamily="18" charset="0"/>
                            <a:ea typeface="Calibri" panose="020F0502020204030204" pitchFamily="34" charset="0"/>
                            <a:cs typeface="B Nazanin" panose="00000400000000000000" pitchFamily="2" charset="-78"/>
                          </a:rPr>
                          <m:t>𝐏</m:t>
                        </m:r>
                        <m:r>
                          <a:rPr lang="fa-IR" sz="3600" i="1">
                            <a:solidFill>
                              <a:srgbClr val="000000"/>
                            </a:solidFill>
                            <a:latin typeface="Cambria Math" panose="02040503050406030204" pitchFamily="18" charset="0"/>
                            <a:ea typeface="Calibri" panose="020F0502020204030204" pitchFamily="34" charset="0"/>
                            <a:cs typeface="Cambria Math" panose="02040503050406030204" pitchFamily="18" charset="0"/>
                          </a:rPr>
                          <m:t>𝟎</m:t>
                        </m:r>
                      </m:den>
                    </m:f>
                  </m:oMath>
                </a14:m>
                <a:r>
                  <a:rPr lang="en-US" sz="3600" b="1" dirty="0">
                    <a:solidFill>
                      <a:srgbClr val="000000"/>
                    </a:solidFill>
                    <a:latin typeface="B Nazanin" panose="00000400000000000000" pitchFamily="2" charset="-78"/>
                    <a:ea typeface="Calibri" panose="020F0502020204030204" pitchFamily="34" charset="0"/>
                    <a:cs typeface="Arial" panose="020B0604020202020204" pitchFamily="34" charset="0"/>
                  </a:rPr>
                  <a:t> </a:t>
                </a:r>
                <a:r>
                  <a:rPr lang="en-US" sz="3600" b="1" dirty="0">
                    <a:solidFill>
                      <a:srgbClr val="000000"/>
                    </a:solidFill>
                    <a:latin typeface="Calibri" panose="020F0502020204030204" pitchFamily="34" charset="0"/>
                    <a:ea typeface="Calibri" panose="020F0502020204030204" pitchFamily="34" charset="0"/>
                    <a:cs typeface="B Nazanin" panose="00000400000000000000" pitchFamily="2" charset="-78"/>
                  </a:rPr>
                  <a:t>       A=-</a:t>
                </a:r>
                <a:r>
                  <a:rPr lang="en-US" sz="3600" b="1" dirty="0" err="1">
                    <a:solidFill>
                      <a:srgbClr val="000000"/>
                    </a:solidFill>
                    <a:latin typeface="Calibri" panose="020F0502020204030204" pitchFamily="34" charset="0"/>
                    <a:ea typeface="Calibri" panose="020F0502020204030204" pitchFamily="34" charset="0"/>
                    <a:cs typeface="B Nazanin" panose="00000400000000000000" pitchFamily="2" charset="-78"/>
                  </a:rPr>
                  <a:t>LogT</a:t>
                </a:r>
                <a:r>
                  <a:rPr lang="en-US" sz="3600" b="1" dirty="0">
                    <a:solidFill>
                      <a:srgbClr val="000000"/>
                    </a:solidFill>
                    <a:latin typeface="Calibri" panose="020F0502020204030204" pitchFamily="34" charset="0"/>
                    <a:ea typeface="Calibri" panose="020F0502020204030204" pitchFamily="34" charset="0"/>
                    <a:cs typeface="B Nazanin" panose="00000400000000000000" pitchFamily="2" charset="-78"/>
                  </a:rPr>
                  <a:t>=-Log</a:t>
                </a:r>
                <a14:m>
                  <m:oMath xmlns:m="http://schemas.openxmlformats.org/officeDocument/2006/math">
                    <m:f>
                      <m:fPr>
                        <m:ctrlPr>
                          <a:rPr lang="en-US" sz="3600" b="1" i="1">
                            <a:solidFill>
                              <a:srgbClr val="000000"/>
                            </a:solidFill>
                            <a:latin typeface="Cambria Math" panose="02040503050406030204" pitchFamily="18" charset="0"/>
                            <a:ea typeface="Calibri" panose="020F0502020204030204" pitchFamily="34" charset="0"/>
                            <a:cs typeface="B Nazanin" panose="00000400000000000000" pitchFamily="2" charset="-78"/>
                          </a:rPr>
                        </m:ctrlPr>
                      </m:fPr>
                      <m:num>
                        <m:r>
                          <a:rPr lang="en-US" sz="3600" b="1" i="1">
                            <a:solidFill>
                              <a:srgbClr val="000000"/>
                            </a:solidFill>
                            <a:latin typeface="Cambria Math" panose="02040503050406030204" pitchFamily="18" charset="0"/>
                            <a:ea typeface="Calibri" panose="020F0502020204030204" pitchFamily="34" charset="0"/>
                            <a:cs typeface="B Nazanin" panose="00000400000000000000" pitchFamily="2" charset="-78"/>
                          </a:rPr>
                          <m:t>𝐏</m:t>
                        </m:r>
                      </m:num>
                      <m:den>
                        <m:r>
                          <a:rPr lang="en-US" sz="3600" b="1" i="1">
                            <a:solidFill>
                              <a:srgbClr val="000000"/>
                            </a:solidFill>
                            <a:latin typeface="Cambria Math" panose="02040503050406030204" pitchFamily="18" charset="0"/>
                            <a:ea typeface="Calibri" panose="020F0502020204030204" pitchFamily="34" charset="0"/>
                            <a:cs typeface="B Nazanin" panose="00000400000000000000" pitchFamily="2" charset="-78"/>
                          </a:rPr>
                          <m:t>𝐏</m:t>
                        </m:r>
                        <m:r>
                          <a:rPr lang="fa-IR" sz="3600" i="1">
                            <a:solidFill>
                              <a:srgbClr val="000000"/>
                            </a:solidFill>
                            <a:latin typeface="Cambria Math" panose="02040503050406030204" pitchFamily="18" charset="0"/>
                            <a:ea typeface="Calibri" panose="020F0502020204030204" pitchFamily="34" charset="0"/>
                            <a:cs typeface="Cambria Math" panose="02040503050406030204" pitchFamily="18" charset="0"/>
                          </a:rPr>
                          <m:t>𝟎</m:t>
                        </m:r>
                      </m:den>
                    </m:f>
                  </m:oMath>
                </a14:m>
                <a:r>
                  <a:rPr lang="en-US" sz="3600" b="1" dirty="0">
                    <a:solidFill>
                      <a:srgbClr val="000000"/>
                    </a:solidFill>
                    <a:latin typeface="Calibri" panose="020F0502020204030204" pitchFamily="34" charset="0"/>
                    <a:ea typeface="Times New Roman" panose="02020603050405020304" pitchFamily="18" charset="0"/>
                    <a:cs typeface="B Nazanin" panose="00000400000000000000" pitchFamily="2" charset="-78"/>
                  </a:rPr>
                  <a:t> = Log</a:t>
                </a:r>
                <a14:m>
                  <m:oMath xmlns:m="http://schemas.openxmlformats.org/officeDocument/2006/math">
                    <m:f>
                      <m:fPr>
                        <m:ctrlPr>
                          <a:rPr lang="en-US" sz="3600" b="1" i="1">
                            <a:solidFill>
                              <a:srgbClr val="000000"/>
                            </a:solidFill>
                            <a:latin typeface="Cambria Math" panose="02040503050406030204" pitchFamily="18" charset="0"/>
                            <a:ea typeface="Times New Roman" panose="02020603050405020304" pitchFamily="18" charset="0"/>
                            <a:cs typeface="B Nazanin" panose="00000400000000000000" pitchFamily="2" charset="-78"/>
                          </a:rPr>
                        </m:ctrlPr>
                      </m:fPr>
                      <m:num>
                        <m:r>
                          <a:rPr lang="en-US" sz="3600" b="1" i="1">
                            <a:solidFill>
                              <a:srgbClr val="000000"/>
                            </a:solidFill>
                            <a:latin typeface="Cambria Math" panose="02040503050406030204" pitchFamily="18" charset="0"/>
                            <a:ea typeface="Times New Roman" panose="02020603050405020304" pitchFamily="18" charset="0"/>
                            <a:cs typeface="B Nazanin" panose="00000400000000000000" pitchFamily="2" charset="-78"/>
                          </a:rPr>
                          <m:t>𝐏𝟎</m:t>
                        </m:r>
                      </m:num>
                      <m:den>
                        <m:r>
                          <a:rPr lang="en-US" sz="3600" b="1" i="1">
                            <a:solidFill>
                              <a:srgbClr val="000000"/>
                            </a:solidFill>
                            <a:latin typeface="Cambria Math" panose="02040503050406030204" pitchFamily="18" charset="0"/>
                            <a:ea typeface="Times New Roman" panose="02020603050405020304" pitchFamily="18" charset="0"/>
                            <a:cs typeface="B Nazanin" panose="00000400000000000000" pitchFamily="2" charset="-78"/>
                          </a:rPr>
                          <m:t>𝐏</m:t>
                        </m:r>
                      </m:den>
                    </m:f>
                  </m:oMath>
                </a14:m>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در </a:t>
                </a:r>
                <a:r>
                  <a:rPr lang="fa-IR" sz="2000" dirty="0">
                    <a:effectLst/>
                    <a:latin typeface="Calibri" panose="020F0502020204030204" pitchFamily="34" charset="0"/>
                    <a:ea typeface="Calibri" panose="020F0502020204030204" pitchFamily="34" charset="0"/>
                    <a:cs typeface="B Nazanin" panose="00000400000000000000" pitchFamily="2" charset="-78"/>
                  </a:rPr>
                  <a:t>رابطه بالا   </a:t>
                </a:r>
                <a:r>
                  <a:rPr lang="en-US" sz="2000" dirty="0">
                    <a:effectLst/>
                    <a:latin typeface="Calibri" panose="020F0502020204030204" pitchFamily="34" charset="0"/>
                    <a:ea typeface="Calibri" panose="020F0502020204030204" pitchFamily="34" charset="0"/>
                    <a:cs typeface="B Nazanin" panose="00000400000000000000" pitchFamily="2" charset="-78"/>
                  </a:rPr>
                  <a:t> P</a:t>
                </a:r>
                <a:r>
                  <a:rPr lang="en-US" sz="2000" baseline="-25000" dirty="0">
                    <a:effectLst/>
                    <a:latin typeface="Calibri" panose="020F0502020204030204" pitchFamily="34" charset="0"/>
                    <a:ea typeface="Calibri" panose="020F0502020204030204" pitchFamily="34" charset="0"/>
                    <a:cs typeface="B Nazanin" panose="00000400000000000000" pitchFamily="2" charset="-78"/>
                  </a:rPr>
                  <a:t>0</a:t>
                </a:r>
                <a:r>
                  <a:rPr lang="fa-IR" sz="2000" dirty="0">
                    <a:effectLst/>
                    <a:latin typeface="Calibri" panose="020F0502020204030204" pitchFamily="34" charset="0"/>
                    <a:ea typeface="Calibri" panose="020F0502020204030204" pitchFamily="34" charset="0"/>
                    <a:cs typeface="B Nazanin" panose="00000400000000000000" pitchFamily="2" charset="-78"/>
                  </a:rPr>
                  <a:t>نور ورودی به نمونه و </a:t>
                </a:r>
                <a14:m>
                  <m:oMath xmlns:m="http://schemas.openxmlformats.org/officeDocument/2006/math">
                    <m:r>
                      <a:rPr lang="en-US" sz="2000" b="1" i="1">
                        <a:effectLst/>
                        <a:latin typeface="Cambria Math" panose="02040503050406030204" pitchFamily="18" charset="0"/>
                        <a:ea typeface="Calibri" panose="020F0502020204030204" pitchFamily="34" charset="0"/>
                        <a:cs typeface="B Nazanin" panose="00000400000000000000" pitchFamily="2" charset="-78"/>
                      </a:rPr>
                      <m:t>𝐏</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نور خروجی از نمونه است و </a:t>
                </a:r>
                <a:r>
                  <a:rPr lang="en-US" sz="2000" dirty="0">
                    <a:effectLst/>
                    <a:latin typeface="Calibri" panose="020F0502020204030204" pitchFamily="34" charset="0"/>
                    <a:ea typeface="Calibri" panose="020F0502020204030204" pitchFamily="34" charset="0"/>
                    <a:cs typeface="B Nazanin" panose="00000400000000000000" pitchFamily="2" charset="-78"/>
                  </a:rPr>
                  <a:t>T</a:t>
                </a:r>
                <a:r>
                  <a:rPr lang="fa-IR" sz="2000" dirty="0">
                    <a:effectLst/>
                    <a:latin typeface="Calibri" panose="020F0502020204030204" pitchFamily="34" charset="0"/>
                    <a:ea typeface="Calibri" panose="020F0502020204030204" pitchFamily="34" charset="0"/>
                    <a:cs typeface="B Nazanin" panose="00000400000000000000" pitchFamily="2" charset="-78"/>
                  </a:rPr>
                  <a:t> میزان عبور نور است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وقتی نور به نمونه برخورد می کند بخشی از آن بوسیله آنالیت مورد نظر در نمونه جذب می شود و ممکن است بخش دیگری از آن توسط سایر اجزای موجود در نمونه جذب شود که باعث ایجاد خطا می شود برای برطرف کردن این خطا از نمونه شاهد استفاده می شود.یک بار جذب نمونه اصلی اندازه می شود و بار بعد جذب نمونه شاهد اندازه گیری می شود سپس جذب شاهد را از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جذب </a:t>
                </a:r>
                <a:r>
                  <a:rPr lang="fa-IR" sz="2000" dirty="0">
                    <a:effectLst/>
                    <a:latin typeface="Calibri" panose="020F0502020204030204" pitchFamily="34" charset="0"/>
                    <a:ea typeface="Calibri" panose="020F0502020204030204" pitchFamily="34" charset="0"/>
                    <a:cs typeface="B Nazanin" panose="00000400000000000000" pitchFamily="2" charset="-78"/>
                  </a:rPr>
                  <a:t>نمونه اصلی کم می کنند مقدار بدست آمده برابر جذب آنالیت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نمونه </a:t>
                </a:r>
                <a:r>
                  <a:rPr lang="fa-IR" sz="2000" b="1" dirty="0">
                    <a:effectLst/>
                    <a:latin typeface="Calibri" panose="020F0502020204030204" pitchFamily="34" charset="0"/>
                    <a:ea typeface="Calibri" panose="020F0502020204030204" pitchFamily="34" charset="0"/>
                    <a:cs typeface="B Nazanin" panose="00000400000000000000" pitchFamily="2" charset="-78"/>
                  </a:rPr>
                  <a:t>شاهد</a:t>
                </a:r>
                <a:r>
                  <a:rPr lang="fa-IR" sz="2000" dirty="0">
                    <a:effectLst/>
                    <a:latin typeface="Calibri" panose="020F0502020204030204" pitchFamily="34" charset="0"/>
                    <a:ea typeface="Calibri" panose="020F0502020204030204" pitchFamily="34" charset="0"/>
                    <a:cs typeface="B Nazanin" panose="00000400000000000000" pitchFamily="2" charset="-78"/>
                  </a:rPr>
                  <a:t>: نمونه ای است که همه اجزای نمونه اصلی در آن وجود دارد بجز آنالیت مورد نظر</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5"/>
                <a:ext cx="10515600" cy="4598761"/>
              </a:xfrm>
              <a:blipFill>
                <a:blip r:embed="rId6"/>
                <a:stretch>
                  <a:fillRect l="-1507" r="-580"/>
                </a:stretch>
              </a:blipFill>
            </p:spPr>
            <p:txBody>
              <a:bodyPr/>
              <a:lstStyle/>
              <a:p>
                <a:r>
                  <a:rPr lang="en-US">
                    <a:noFill/>
                  </a:rPr>
                  <a:t> </a:t>
                </a:r>
              </a:p>
            </p:txBody>
          </p:sp>
        </mc:Fallback>
      </mc:AlternateContent>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054" y="5336055"/>
            <a:ext cx="487363" cy="487363"/>
          </a:xfrm>
          <a:prstGeom prst="rect">
            <a:avLst/>
          </a:prstGeom>
        </p:spPr>
      </p:pic>
    </p:spTree>
    <p:extLst>
      <p:ext uri="{BB962C8B-B14F-4D97-AF65-F5344CB8AC3E}">
        <p14:creationId xmlns:p14="http://schemas.microsoft.com/office/powerpoint/2010/main" val="4275518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066052"/>
          </a:xfrm>
        </p:spPr>
        <p:txBody>
          <a:bodyPr>
            <a:normAutofit/>
          </a:bodyPr>
          <a:lstStyle/>
          <a:p>
            <a:pPr marL="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عوامل موثر بر غیر خطی بودن رابطه جذب با غلظت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رابطه بین جذب نور و غلظت آنالیت در نمونه خطی است یعنی با افزایش غلظت آنالیت میزان جذب هم افزایش می یابد ولی برخی عوامل در محلول ها باعث می شود که این رابطه خطی از بین برود که این عوامل بشرح زیر هستند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1-زمانیکه در اثر برخورد پرتو به نمونه پدیده فلورسانس یا فسفرسانس اتفاق بیافتد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2- زمانیکه در اثر برخورد پرتو به نمونه واکنش فتو شیمیایی انجام 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3- هنگامی که نمونه و حلال با هم واکنش داده و تشکیل کمپلکس دهند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4- هنگامی که بین حالت پایه و برانگیخته تبادل حرارتی وجود داشته 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7868" y="3750582"/>
            <a:ext cx="487363" cy="487363"/>
          </a:xfrm>
          <a:prstGeom prst="rect">
            <a:avLst/>
          </a:prstGeom>
        </p:spPr>
      </p:pic>
    </p:spTree>
    <p:extLst>
      <p:ext uri="{BB962C8B-B14F-4D97-AF65-F5344CB8AC3E}">
        <p14:creationId xmlns:p14="http://schemas.microsoft.com/office/powerpoint/2010/main" val="692002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mc:Choice xmlns:a14="http://schemas.microsoft.com/office/drawing/2010/main" Requires="a14">
          <p:sp>
            <p:nvSpPr>
              <p:cNvPr id="2" name="Title 1"/>
              <p:cNvSpPr>
                <a:spLocks noGrp="1"/>
              </p:cNvSpPr>
              <p:nvPr>
                <p:ph type="title"/>
              </p:nvPr>
            </p:nvSpPr>
            <p:spPr>
              <a:xfrm>
                <a:off x="838200" y="365125"/>
                <a:ext cx="10515600" cy="3135721"/>
              </a:xfrm>
            </p:spPr>
            <p:txBody>
              <a:bodyPr>
                <a:normAutofit/>
              </a:bodyPr>
              <a:lstStyle/>
              <a:p>
                <a:pPr marL="22860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عوامل موثر برضریب جذب مولی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1- </a:t>
                </a:r>
                <a:r>
                  <a:rPr lang="fa-IR" sz="2000" b="1" dirty="0">
                    <a:effectLst/>
                    <a:latin typeface="Calibri" panose="020F0502020204030204" pitchFamily="34" charset="0"/>
                    <a:ea typeface="Calibri" panose="020F0502020204030204" pitchFamily="34" charset="0"/>
                    <a:cs typeface="B Nazanin" panose="00000400000000000000" pitchFamily="2" charset="-78"/>
                  </a:rPr>
                  <a:t>نوع ماده </a:t>
                </a:r>
                <a:r>
                  <a:rPr lang="fa-IR" sz="2000" dirty="0">
                    <a:effectLst/>
                    <a:latin typeface="Calibri" panose="020F0502020204030204" pitchFamily="34" charset="0"/>
                    <a:ea typeface="Calibri" panose="020F0502020204030204" pitchFamily="34" charset="0"/>
                    <a:cs typeface="B Nazanin" panose="00000400000000000000" pitchFamily="2" charset="-78"/>
                  </a:rPr>
                  <a:t>:هر ماده با توجه به ساختار آن و بر همکنشی که با نور دارد یک ضریب جذب مولی خاص برای خود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دارد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2- </a:t>
                </a:r>
                <a:r>
                  <a:rPr lang="fa-IR" sz="2000" b="1" dirty="0">
                    <a:effectLst/>
                    <a:latin typeface="Calibri" panose="020F0502020204030204" pitchFamily="34" charset="0"/>
                    <a:ea typeface="Calibri" panose="020F0502020204030204" pitchFamily="34" charset="0"/>
                    <a:cs typeface="B Nazanin" panose="00000400000000000000" pitchFamily="2" charset="-78"/>
                  </a:rPr>
                  <a:t>طول موج</a:t>
                </a:r>
                <a:r>
                  <a:rPr lang="fa-IR" sz="2000" dirty="0">
                    <a:effectLst/>
                    <a:latin typeface="Calibri" panose="020F0502020204030204" pitchFamily="34" charset="0"/>
                    <a:ea typeface="Calibri" panose="020F0502020204030204" pitchFamily="34" charset="0"/>
                    <a:cs typeface="B Nazanin" panose="00000400000000000000" pitchFamily="2" charset="-78"/>
                  </a:rPr>
                  <a:t> : ضریب جذب مولی با طول موج تغییر می کند. قانون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بیر- </a:t>
                </a:r>
                <a:r>
                  <a:rPr lang="fa-IR" sz="2000" dirty="0">
                    <a:effectLst/>
                    <a:latin typeface="Calibri" panose="020F0502020204030204" pitchFamily="34" charset="0"/>
                    <a:ea typeface="Calibri" panose="020F0502020204030204" pitchFamily="34" charset="0"/>
                    <a:cs typeface="B Nazanin" panose="00000400000000000000" pitchFamily="2" charset="-78"/>
                  </a:rPr>
                  <a:t>لامبرت در طول موج خاصی برای یک ماده درست است که به آن طول موج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ماکزیم </a:t>
                </a:r>
                <a:r>
                  <a:rPr lang="en-US" sz="1200" dirty="0" smtClean="0">
                    <a:solidFill>
                      <a:prstClr val="black"/>
                    </a:solidFill>
                    <a:ea typeface="Calibri" panose="020F0502020204030204" pitchFamily="34" charset="0"/>
                    <a:cs typeface="B Nazanin" panose="00000400000000000000" pitchFamily="2" charset="-78"/>
                  </a:rPr>
                  <a:t> </a:t>
                </a:r>
                <a14:m>
                  <m:oMath xmlns:m="http://schemas.openxmlformats.org/officeDocument/2006/math">
                    <m:r>
                      <m:rPr>
                        <m:sty m:val="p"/>
                      </m:rPr>
                      <a:rPr lang="fa-IR" sz="2000">
                        <a:solidFill>
                          <a:prstClr val="black"/>
                        </a:solidFill>
                        <a:latin typeface="Cambria Math" panose="02040503050406030204" pitchFamily="18" charset="0"/>
                        <a:ea typeface="Calibri" panose="020F0502020204030204" pitchFamily="34" charset="0"/>
                        <a:cs typeface="Cambria" panose="02040503050406030204" pitchFamily="18" charset="0"/>
                      </a:rPr>
                      <m:t>λ</m:t>
                    </m:r>
                  </m:oMath>
                </a14:m>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14:m>
                  <m:oMath xmlns:m="http://schemas.openxmlformats.org/officeDocument/2006/math">
                    <m:r>
                      <a:rPr lang="en-US" sz="1200" i="1">
                        <a:effectLst/>
                        <a:latin typeface="Cambria Math" panose="02040503050406030204" pitchFamily="18" charset="0"/>
                        <a:ea typeface="Calibri" panose="020F0502020204030204" pitchFamily="34" charset="0"/>
                        <a:cs typeface="B Nazanin" panose="00000400000000000000" pitchFamily="2" charset="-78"/>
                      </a:rPr>
                      <m:t>𝑚𝑎𝑥</m:t>
                    </m:r>
                  </m:oMath>
                </a14:m>
                <a:r>
                  <a:rPr lang="fa-IR" sz="2000" dirty="0" smtClean="0">
                    <a:effectLst/>
                    <a:latin typeface="B Nazanin" panose="00000400000000000000" pitchFamily="2" charset="-78"/>
                    <a:ea typeface="Calibri" panose="020F0502020204030204" pitchFamily="34" charset="0"/>
                    <a:cs typeface="Arial" panose="020B0604020202020204" pitchFamily="34" charset="0"/>
                  </a:rPr>
                  <a:t>می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گویند ، در این طول موج رابطه خطی بین جذب و غلظت مشاهده می شود بنا بر این اگر طول موج تغییر کند حاصلضرب</a:t>
                </a:r>
                <a14:m>
                  <m:oMath xmlns:m="http://schemas.openxmlformats.org/officeDocument/2006/math">
                    <m:r>
                      <a:rPr lang="fa-IR" sz="2000">
                        <a:effectLst/>
                        <a:latin typeface="Cambria Math" panose="02040503050406030204" pitchFamily="18" charset="0"/>
                        <a:ea typeface="Calibri" panose="020F0502020204030204" pitchFamily="34" charset="0"/>
                        <a:cs typeface="Cambria Math" panose="02040503050406030204" pitchFamily="18" charset="0"/>
                      </a:rPr>
                      <m:t> </m:t>
                    </m:r>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b</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تغییر می کند</a:t>
                </a:r>
                <a:r>
                  <a:rPr lang="en-US" sz="2000" dirty="0">
                    <a:effectLst/>
                    <a:latin typeface="Calibri" panose="020F0502020204030204" pitchFamily="34" charset="0"/>
                    <a:ea typeface="Calibri" panose="020F0502020204030204" pitchFamily="34" charset="0"/>
                    <a:cs typeface="B Nazanin" panose="00000400000000000000" pitchFamily="2" charset="-78"/>
                  </a:rPr>
                  <a:t>.</a:t>
                </a:r>
                <a:r>
                  <a:rPr lang="fa-IR" sz="2000" dirty="0">
                    <a:effectLst/>
                    <a:latin typeface="Calibri" panose="020F0502020204030204" pitchFamily="34" charset="0"/>
                    <a:ea typeface="Calibri" panose="020F0502020204030204" pitchFamily="34" charset="0"/>
                    <a:cs typeface="B Nazanin" panose="00000400000000000000" pitchFamily="2" charset="-78"/>
                  </a:rPr>
                  <a:t>چون طول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سل</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b</a:t>
                </a:r>
                <a:r>
                  <a:rPr lang="en-US" sz="2000" dirty="0" smtClean="0">
                    <a:effectLst/>
                    <a:latin typeface="B Nazanin" panose="00000400000000000000" pitchFamily="2" charset="-78"/>
                    <a:ea typeface="Calibri" panose="020F0502020204030204" pitchFamily="34" charset="0"/>
                    <a:cs typeface="Arial" panose="020B0604020202020204" pitchFamily="34" charset="0"/>
                  </a:rPr>
                  <a:t> </a:t>
                </a:r>
                <a:r>
                  <a:rPr lang="fa-IR" sz="2000" dirty="0" smtClean="0">
                    <a:effectLst/>
                    <a:latin typeface="B Nazanin" panose="00000400000000000000" pitchFamily="2" charset="-78"/>
                    <a:ea typeface="Calibri" panose="020F0502020204030204" pitchFamily="34" charset="0"/>
                    <a:cs typeface="Arial" panose="020B0604020202020204" pitchFamily="34" charset="0"/>
                  </a:rPr>
                  <a:t> ثابت </a:t>
                </a:r>
                <a:r>
                  <a:rPr lang="fa-IR" sz="2000" dirty="0">
                    <a:effectLst/>
                    <a:latin typeface="B Nazanin" panose="00000400000000000000" pitchFamily="2" charset="-78"/>
                    <a:ea typeface="Calibri" panose="020F0502020204030204" pitchFamily="34" charset="0"/>
                    <a:cs typeface="Arial" panose="020B0604020202020204" pitchFamily="34" charset="0"/>
                  </a:rPr>
                  <a:t>است پس ضریب جذب مولی </a:t>
                </a:r>
                <a14:m>
                  <m:oMath xmlns:m="http://schemas.openxmlformats.org/officeDocument/2006/math">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Calibri" panose="020F0502020204030204" pitchFamily="34" charset="0"/>
                    <a:cs typeface="B Nazanin" panose="00000400000000000000" pitchFamily="2" charset="-78"/>
                  </a:rPr>
                  <a:t> تغییر می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کند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 مقدار</a:t>
                </a:r>
                <a14:m>
                  <m:oMath xmlns:m="http://schemas.openxmlformats.org/officeDocument/2006/math">
                    <m:r>
                      <a:rPr lang="fa-IR" sz="2000">
                        <a:effectLst/>
                        <a:latin typeface="Cambria Math" panose="02040503050406030204" pitchFamily="18" charset="0"/>
                        <a:ea typeface="Calibri" panose="020F0502020204030204" pitchFamily="34" charset="0"/>
                        <a:cs typeface="Cambria Math" panose="02040503050406030204" pitchFamily="18" charset="0"/>
                      </a:rPr>
                      <m:t> </m:t>
                    </m:r>
                    <m:r>
                      <a:rPr lang="fa-IR" sz="2000" i="1">
                        <a:effectLst/>
                        <a:latin typeface="Cambria Math" panose="02040503050406030204" pitchFamily="18" charset="0"/>
                        <a:ea typeface="Calibri" panose="020F0502020204030204" pitchFamily="34" charset="0"/>
                        <a:cs typeface="Cambria Math" panose="02040503050406030204" pitchFamily="18" charset="0"/>
                      </a:rPr>
                      <m:t>𝜀</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در طول موج ماکزیمم </a:t>
                </a:r>
                <a14:m>
                  <m:oMath xmlns:m="http://schemas.openxmlformats.org/officeDocument/2006/math">
                    <m:r>
                      <a:rPr lang="fa-IR" sz="2000" b="0" i="0" smtClean="0">
                        <a:solidFill>
                          <a:prstClr val="black"/>
                        </a:solidFill>
                        <a:latin typeface="Cambria Math" panose="02040503050406030204" pitchFamily="18" charset="0"/>
                        <a:ea typeface="Times New Roman" panose="02020603050405020304" pitchFamily="18" charset="0"/>
                        <a:cs typeface="Cambria" panose="02040503050406030204" pitchFamily="18" charset="0"/>
                      </a:rPr>
                      <m:t> </m:t>
                    </m:r>
                    <m:r>
                      <m:rPr>
                        <m:sty m:val="p"/>
                      </m:rPr>
                      <a:rPr lang="fa-IR" sz="2000">
                        <a:solidFill>
                          <a:prstClr val="black"/>
                        </a:solidFill>
                        <a:latin typeface="Cambria Math" panose="02040503050406030204" pitchFamily="18" charset="0"/>
                        <a:ea typeface="Times New Roman" panose="02020603050405020304" pitchFamily="18" charset="0"/>
                        <a:cs typeface="Cambria" panose="02040503050406030204" pitchFamily="18" charset="0"/>
                      </a:rPr>
                      <m:t>λ</m:t>
                    </m:r>
                    <m:r>
                      <a:rPr lang="en-US" sz="2000" i="1">
                        <a:effectLst/>
                        <a:latin typeface="Cambria Math" panose="02040503050406030204" pitchFamily="18" charset="0"/>
                        <a:ea typeface="Times New Roman" panose="02020603050405020304" pitchFamily="18" charset="0"/>
                        <a:cs typeface="B Nazanin" panose="00000400000000000000" pitchFamily="2" charset="-78"/>
                      </a:rPr>
                      <m:t>𝑚𝑎𝑥</m:t>
                    </m:r>
                  </m:oMath>
                </a14:m>
                <a:r>
                  <a:rPr lang="en-US" sz="2000" dirty="0">
                    <a:effectLst/>
                    <a:latin typeface="B Nazanin" panose="00000400000000000000" pitchFamily="2" charset="-78"/>
                    <a:ea typeface="Times New Roman" panose="02020603050405020304" pitchFamily="18" charset="0"/>
                    <a:cs typeface="Arial" panose="020B0604020202020204" pitchFamily="34" charset="0"/>
                  </a:rPr>
                  <a:t>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بیشتر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است و در این طول موج مقدار</a:t>
                </a:r>
                <a14:m>
                  <m:oMath xmlns:m="http://schemas.openxmlformats.org/officeDocument/2006/math">
                    <m:r>
                      <a:rPr lang="fa-IR" sz="2000">
                        <a:effectLst/>
                        <a:latin typeface="Cambria Math" panose="02040503050406030204" pitchFamily="18" charset="0"/>
                        <a:ea typeface="Calibri" panose="020F0502020204030204" pitchFamily="34" charset="0"/>
                        <a:cs typeface="Cambria Math" panose="02040503050406030204" pitchFamily="18" charset="0"/>
                      </a:rPr>
                      <m:t> </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𝜀</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ثابت تر از سایر طول موج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های دیگر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است و تغییرات آن کمتر است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838200" y="365125"/>
                <a:ext cx="10515600" cy="3135721"/>
              </a:xfrm>
              <a:blipFill>
                <a:blip r:embed="rId6"/>
                <a:stretch>
                  <a:fillRect l="-928"/>
                </a:stretch>
              </a:blipFill>
            </p:spPr>
            <p:txBody>
              <a:bodyPr/>
              <a:lstStyle/>
              <a:p>
                <a:r>
                  <a:rPr lang="en-US">
                    <a:noFill/>
                  </a:rPr>
                  <a:t> </a:t>
                </a:r>
              </a:p>
            </p:txBody>
          </p:sp>
        </mc:Fallback>
      </mc:AlternateContent>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31771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623734"/>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انحرافات قانون بیر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لامبرت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1-</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انحراف حقیقی یا انحراف ناشی از غلظت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قانون بیر-لامبرت در غلظت های بالا صادق نیست زیرا با افزایش غلظت برخورد بین ذرات افزایش یافته و در نتیجه ذرات بر یکدیگر اثر متقابل می گذارند که باعث انحراف از قانون بیر-لامبرت می‌شود همچنین با افزایش غلظت ضریب شکست تغییر می کند و چون ضریب جذب مولی به ضریب شکست بستگی دارد بنابراین با افزایش غلظت انحراف از قانون بیر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لامبرت دیده می شود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2-</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انحراف شیمیایی</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انحراف به علت واکنش هایی مانند تفکیک و تجمع و یا واکنش ذرات با حلال می باشد که باعث انحراف از قانون بیر-لامبرت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3-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انحراف به دستگاهی</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قانون بیر-لامبرت در طول موج ماکزیمم صادق است زیرا با تغییر طول موج ضریب جذب مولی تغییر می کند چون اکثر دستگاهها نمی‌توانند دقیقاً تابش تکفام ایجاد کنند بعبارتی دقیقا طول موج ماکزیمم را ایجاد نمی کنند به همین علت در قانون بیر-لامبرت انحراف دیده می شود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endParaRPr lang="en-US" sz="2000"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8843" y="4596466"/>
            <a:ext cx="487363" cy="487363"/>
          </a:xfrm>
          <a:prstGeom prst="rect">
            <a:avLst/>
          </a:prstGeom>
        </p:spPr>
      </p:pic>
    </p:spTree>
    <p:extLst>
      <p:ext uri="{BB962C8B-B14F-4D97-AF65-F5344CB8AC3E}">
        <p14:creationId xmlns:p14="http://schemas.microsoft.com/office/powerpoint/2010/main" val="1458372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60</Words>
  <Application>Microsoft Office PowerPoint</Application>
  <PresentationFormat>Widescreen</PresentationFormat>
  <Paragraphs>10</Paragraphs>
  <Slides>10</Slides>
  <Notes>0</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B Nazanin</vt:lpstr>
      <vt:lpstr>Calibri</vt:lpstr>
      <vt:lpstr>Calibri Light</vt:lpstr>
      <vt:lpstr>Cambria</vt:lpstr>
      <vt:lpstr>Cambria Math</vt:lpstr>
      <vt:lpstr>Corbel</vt:lpstr>
      <vt:lpstr>Times New Roman</vt:lpstr>
      <vt:lpstr>Office Theme</vt:lpstr>
      <vt:lpstr>سنجی طیف سنجی فرابنفش- مرئی  این طیف سنجی در طول موج ۵۰  تا ۸۰۰ نانومتر می باشد که طول موج ۵۰ تا ۴۰۰ نانومتر مربوط به ناحیه فرابنفش است و طول موج ۴۰۰ تا ۸۰۰ نانومتر مربوط به ناحیه مرئی است طیف سنجی فرابنفش- مرئی یک روش مناسب و قوی برای شناسایی مواد نمی باشد ولی برای اندازه گیری کمی روشی مناسب است  البته اگر به دستگاههای  IR  و NMR متصل شود می توانند مکمل یکدیگرشده و برای شناسایی استفاده شود ناحیه فرابنفش خود به دو ناحیه زیر تقسیم می شود 1- ناحیه خلاء :این ناحیه از طول موج ۵۰ تا ۲۰۰ نانومتر می باشد چون در این ناحیه اکسیژن دارای جذب می باشد بنابراین برای اندازه گیری در این ناحیه باید اکسیژن وجود نداشته باشد و محیط خلاء باشد به همین دلیل ناحیه را ناحیه خلاء می نامند  ۲- ناحیه فرابنفش نزدیک: این ناحیه طول موج بین ۲۰۰ تا ۴۰۰ نانومتر است بیشتر اندازه گیری ها در این ناحیه انجام می‌شود نکته : تابش ناحیه فرابنفش - مرئی انرژی لازم برای انتقال الکترون های لایه ظرفیت به لایه ی بالاتر را دارد . در گازها طیف جذبی به صورت یک طیف شارپ و تیز می باشد ولی در محلول ها که دارای یون و مولکول هستند که به علت نقل و انتقال در ترازهای چرخشی و ارتعاشی طیف پهن و گسترده است.  </vt:lpstr>
      <vt:lpstr>انواع تراز های انرژی الکترونی در مولکول ها  در ترازهای  انرژی الکترونی مولکولها ترازهای سیگما ( (σ) ، پای(π) ، تراز ناپیوندی (n) و همینطور ترازهای ضد پیوندی سیگما استار (σ∗)و پای استار (π∗)وجود دارد  الکترون می تواند بین این ترازها جابجا شود البته از نظر علم کوانتم همه انتقال ها مجاز نیستند مهمترین انتقال ها عبارتند از انتقال سیگما (σ) به سیگما استار (σ∗)،پای (π) به پای استار (π∗)و (n) به پای استار (π∗) . انتقال سیگما (σ) به سیگما استار  (σ∗) در فرابنفش خلاء انجام می شود و انتقال پای (π) به پای استار (π∗) در فرابنفش نزدیک انجام می شود و انتقال (n) به پای استار (π∗) در ناحیه مریی انجام می شود. در شکل زیر انتقالات در ترازهای الکترونی مولکول نشان داده شده است </vt:lpstr>
      <vt:lpstr>گروه های رنگ یار  گروه هایی مانند هیدروکسید ( OH-) و گروه آمین ( NH2 ) که در روی آن ها الکترون ناپیوندی وجود دارد. این گروهها خود به تنهایی در ناحیه فرابنفش - مرئی جذب ندارند ولی وقتی روی ترکیبات دیگر قرار می گیرند باعث می شوند که شدت جذب افزایش یابد و طول موج جذب شده را به سمت طول موج های بلند منتقل می کنند به این گروه ها گروه های رنگ یار می گویند </vt:lpstr>
      <vt:lpstr>جنبه های کمی در سنجی طیف سنجی فرابنفش-مرئی  طیف سنجی فرابنفش- مرئی از نوع پدیده های جذبی است و در این پدیده ها باید به دو قاعده زیر توجه کنید  1- هرچه تعداد گونه های جاذب در مقابل تابش نور زیادتر باشد مقدار جذب بیشتر خواهد بود  2- هر چه ذرات با تابش برهم کنش بیشتری داشته باشند در این صورت شدت جذب تابش افزایش می یابد  </vt:lpstr>
      <vt:lpstr>قانون بیر- لامبرت  بر طبق قانون بیر هرچه غلظت مواد جذب کننده زیادتر باشد میزان جذب پرتو بیشتر است به عبارت دیگر میزان جذب پرتو با مقدار ذرات جذب کننده متناسب می باشد و رابطه مستقیم دارد.                             A  α C    بر طبق قانون لامبرت میزان جذب و متناسب است با طول مسیری که تابش طی می‌کند یا طول مسیری که تابش با ذرات برخورد دارد و میزان جذب متناسب است با طول مسیر یا طول سل                        A  α b              از ترکیب دو قانون بیر و لامبرت قانون بیر -لامبرت به وجود می آید بر طبق این قانون مقدار جذب و متناسب است با حاصل ضرب غلطت محلول در طول مسیر یا طول سل و برای آنکه تناسب را به تساوی تبدیل کنیم آن را در یک ضریب تناسب به نام ضریب جذب مولی(ε  ) ضرب می کنیم تا تناسب به تساوی تبدیل شود                                                                   A  α C. b                                                                       A  =ε .C. b                           در رابطه بالا که به رابطه بیر – لامبرت معروف هست A  مقدار جذب است که واحد ندارد ، C غلظت مولی که واحد آن مول بر لیتر است ، b طول سل که واحد آن سانتی متر است و ε  ضریب جذب مولی که واحد آن لیتر بر مول بر سانتی متر است است نکته : اگر واحد غلظت تغییر کند مثلاً ppm  باشد در این صورت به جای ε از a استفاده می شود که به آن ضریب خاموشی می گویند . واحد a  به واحد غلظت بستگی دارد نکته : میزان جذب برای یک مخلوط که شامل چند جزء است و همه اجزا دارای جذب هستند برابر مجموع جذب همه اجزا و بعبارتی جذب جمع پذیر است                                                   At = A1 + A2 + A3 + …  </vt:lpstr>
      <vt:lpstr>اندازه گیری جذب و عبور دهی  در دستگاههای طیف سنجی علاوه بر جذب مقدار عبور نور اندازه گیری می شود که به آن عبور دهی می گویند . عبوردهی عبارتست از  نسبت نور خروجی به نور ورودی که آن را با T نشان می دهند و رابطه آن با جذب بصورت زیر است.                                         T=P/P0        A=-LogT=-LogP/P0 = LogP0/P در رابطه بالا    P0نور ورودی به نمونه و P  نور خروجی از نمونه است و T میزان عبور نور است  نکته : وقتی نور به نمونه برخورد می کند بخشی از آن بوسیله آنالیت مورد نظر در نمونه جذب می شود و ممکن است بخش دیگری از آن توسط سایر اجزای موجود در نمونه جذب شود که باعث ایجاد خطا می شود برای برطرف کردن این خطا از نمونه شاهد استفاده می شود.یک بار جذب نمونه اصلی اندازه می شود و بار بعد جذب نمونه شاهد اندازه گیری می شود سپس جذب شاهد را از جذب نمونه اصلی کم می کنند مقدار بدست آمده برابر جذب آنالیت است نمونه شاهد: نمونه ای است که همه اجزای نمونه اصلی در آن وجود دارد بجز آنالیت مورد نظر</vt:lpstr>
      <vt:lpstr>عوامل موثر بر غیر خطی بودن رابطه جذب با غلظت رابطه بین جذب نور و غلظت آنالیت در نمونه خطی است یعنی با افزایش غلظت آنالیت میزان جذب هم افزایش می یابد ولی برخی عوامل در محلول ها باعث می شود که این رابطه خطی از بین برود که این عوامل بشرح زیر هستند 1-زمانیکه در اثر برخورد پرتو به نمونه پدیده فلورسانس یا فسفرسانس اتفاق بیافتد 2- زمانیکه در اثر برخورد پرتو به نمونه واکنش فتو شیمیایی انجام شود 3- هنگامی که نمونه و حلال با هم واکنش داده و تشکیل کمپلکس دهند 4- هنگامی که بین حالت پایه و برانگیخته تبادل حرارتی وجود داشته باشد </vt:lpstr>
      <vt:lpstr>عوامل موثر برضریب جذب مولی 1- نوع ماده :هر ماده با توجه به ساختار آن و بر همکنشی که با نور دارد یک ضریب جذب مولی خاص برای خود دارد 2- طول موج : ضریب جذب مولی با طول موج تغییر می کند. قانون بیر- لامبرت در طول موج خاصی برای یک ماده درست است که به آن طول موج ماکزیم  λ maxمی گویند ، در این طول موج رابطه خطی بین جذب و غلظت مشاهده می شود بنا بر این اگر طول موج تغییر کند حاصلضرب ε b تغییر می کند.چون طول سلb  ثابت است پس ضریب جذب مولی ε تغییر می کند نکته : مقدار ε در طول موج ماکزیمم  λmax بیشتر است و در این طول موج مقدار εثابت تر از سایر طول موج های دیگر است و تغییرات آن کمتر است  </vt:lpstr>
      <vt:lpstr>انحرافات قانون بیر -لامبرت  1-انحراف حقیقی یا انحراف ناشی از غلظت  قانون بیر-لامبرت در غلظت های بالا صادق نیست زیرا با افزایش غلظت برخورد بین ذرات افزایش یافته و در نتیجه ذرات بر یکدیگر اثر متقابل می گذارند که باعث انحراف از قانون بیر-لامبرت می‌شود همچنین با افزایش غلظت ضریب شکست تغییر می کند و چون ضریب جذب مولی به ضریب شکست بستگی دارد بنابراین با افزایش غلظت انحراف از قانون بیر- لامبرت دیده می شود  2-انحراف شیمیایی  این انحراف به علت واکنش هایی مانند تفکیک و تجمع و یا واکنش ذرات با حلال می باشد که باعث انحراف از قانون بیر-لامبرت  3- انحراف به دستگاهی  قانون بیر-لامبرت در طول موج ماکزیمم صادق است زیرا با تغییر طول موج ضریب جذب مولی تغییر می کند چون اکثر دستگاهها نمی‌توانند دقیقاً تابش تکفام ایجاد کنند بعبارتی دقیقا طول موج ماکزیمم را ایجاد نمی کنند به همین علت در قانون بیر-لامبرت انحراف دیده می شود </vt:lpstr>
      <vt:lpstr>تاثیر حلال در  طیف سنجی فرابنفش- مرئی : حلال در سه مورد زیر می تواند بر طیف اثر داشته باشد  1-تاثیر حلال بر میزان جذب تابش  حلال های مورد استفاده در طیف سنجی فرابنفش- مرئی باید زلال و شفاف باشند و دارای هیچ گونه جذبی نباشند . حلال هایی که دارای پیوند دوگانه نیستند برای این طیف سنجی مناسب هستند مانند آب کلروفرم و اتانول  2-تاثیر حلال بر ساختار ظریف نوار جذب  حلال های قطبی با نمونه واکنش می دهند و باعث می‌شوند که ساختار ظریف طیف به هم بخورد و طیف های پهن ایجاد می شود ولی حلال های ناقطبی تاثیر چندانی بر نمونه ندارند و با ماده واکنش نمی دهند و طیف های تشکیل شده از آنها طیف های ظریف ، شارپ و تیز هستند و مانند طیف نمونه در حالت گازی می باشد 3-اثر حلال بر طول موج پرتو جذب شده  حلال های قطبی در انتقالات n به π∗  و n  به * σ بر هم کنش زیادتری با حالت پایه نسبت به حالت برانگیخته دارند به عبارت دیگر این حلالها باعث افزایش فاصله بین تراز ناپیوندی( n  ) با تراز π∗ و  * σ  می شود درنتیجه برای انتقال از تراز ناپیوندی به تراز π∗ و  * σ انرژی زیاد تری نیاز است و تابش ها را به سمت طول موج کمتر جابه جا می کند که به این پدیده جابجایی آبی یا هیپسو کرومیک می گویند.  ولی در انتقال الکترون از π  به π∗ و  σ  به * σ حلال قطبی با حالت  برانگیخته بر هم کنش بیشتری نسبت به حالت پایه دارد به عبارتی فاصله بین تراز الکترونی π  با π∗ و  σ  با * σرا کمتر می کند در نتیجه برای انتقال الکترون به انرژی کمتر ی نیاز است به همین علت تابش به سمت  موج های بلندتر جابه‌جا می‌شود که به آن جا به جایی قرمز می گویند یا با توکرومیت نکته: توجه داشته باشی که جابجایی آبی از جابجایی قرمز زیادتر است زیرا برهمکنش حلال  با تراز غیر پیوندی بیشتر از تراز ضدپیوندی است تهیه کننده : اسداله جعفرآبادی</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سنجی طیف سنجی فرابنفش- مرئی این نوع طیف سنجی در طول موج ۵۰  تا ۸۰۰ نانومتر می باشد که طول موج ۵۰ تا ۴۰۰ نانومتر مربوط به ناحیه فرابنفش است و طول موج ۴۰۰ تا ۸۰۰ نانومتر مربوط به ناحیه مرئی است طیف سنجی فرابنفش- مرئی یک روش مناسب و قوی برای شناسایی مواد نمی باشد ولی برای اندازه گیری کمی روشی مناسب است  البته اگر به دستگاههای  IR  و NMR متصل شود می توانند مکمل یکدیگرشده برای شناسایی استفاده شود 1- ناحیه خلا :این ناحیه از طول موج ۵۰ تا ۲۰۰ نانومتر می باشد چون در این ناحیه اکسیژن دارای جذب می باشد بنابراین برای اندازه گیری در این ناحیه باید اکسیژن وجود نداشته باشد و محیط خلا باشد به همین دلیل ناحیه را ناحیه خلا می نامند  ۲- ناحیه فرابنفش نزدیک: این ناحیه طول موج بین ۲۰۰ تا ۴۰۰ نانومتر است بیشتر اندازه گیری ها در این ناحیه انجام می‌شود نکته : تابش ناحیه فرابنفش - مرئی انرژی لازم برای انتقال الکترون های لایه ظرفیت به لایه ی بالاتر را دارد البته در گازها طیف جذبی به صورت یک طیف شارپ و تیز می باشد ولی در محلول ها که دارای یون و مولکول هستند که به علت نقل و انتقال در ترازهای چرخشی و ارتعاشی طیف پهن و گسترده است.</dc:title>
  <dc:creator>amirrezajafarabadi76@gmail.com</dc:creator>
  <cp:lastModifiedBy>amirrezajafarabadi76@gmail.com</cp:lastModifiedBy>
  <cp:revision>39</cp:revision>
  <dcterms:created xsi:type="dcterms:W3CDTF">2020-03-29T06:51:55Z</dcterms:created>
  <dcterms:modified xsi:type="dcterms:W3CDTF">2020-03-31T06:03:13Z</dcterms:modified>
</cp:coreProperties>
</file>