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285" r:id="rId3"/>
    <p:sldId id="298" r:id="rId4"/>
    <p:sldId id="289" r:id="rId5"/>
    <p:sldId id="290" r:id="rId6"/>
    <p:sldId id="299" r:id="rId7"/>
    <p:sldId id="308" r:id="rId8"/>
    <p:sldId id="300" r:id="rId9"/>
    <p:sldId id="301" r:id="rId10"/>
    <p:sldId id="302" r:id="rId11"/>
    <p:sldId id="304" r:id="rId12"/>
    <p:sldId id="305" r:id="rId13"/>
    <p:sldId id="306" r:id="rId14"/>
    <p:sldId id="307" r:id="rId15"/>
    <p:sldId id="309" r:id="rId16"/>
    <p:sldId id="310" r:id="rId17"/>
    <p:sldId id="312" r:id="rId18"/>
    <p:sldId id="326" r:id="rId19"/>
    <p:sldId id="311" r:id="rId20"/>
    <p:sldId id="327" r:id="rId21"/>
    <p:sldId id="329" r:id="rId22"/>
    <p:sldId id="316" r:id="rId23"/>
    <p:sldId id="319" r:id="rId24"/>
    <p:sldId id="27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4576" autoAdjust="0"/>
  </p:normalViewPr>
  <p:slideViewPr>
    <p:cSldViewPr>
      <p:cViewPr varScale="1">
        <p:scale>
          <a:sx n="69" d="100"/>
          <a:sy n="69" d="100"/>
        </p:scale>
        <p:origin x="14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ADCE6-E01A-4498-B758-F10A2B8DDB5C}" type="datetimeFigureOut">
              <a:rPr lang="en-US" smtClean="0"/>
              <a:pPr/>
              <a:t>3/12/2020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E72A5-63CF-46E8-AE76-D2BF21454737}" type="slidenum">
              <a:rPr lang="en-US" smtClean="0"/>
              <a:pPr/>
              <a:t>‹#›</a:t>
            </a:fld>
            <a:endParaRPr lang="en-US"/>
          </a:p>
        </p:txBody>
      </p:sp>
    </p:spTree>
    <p:extLst>
      <p:ext uri="{BB962C8B-B14F-4D97-AF65-F5344CB8AC3E}">
        <p14:creationId xmlns:p14="http://schemas.microsoft.com/office/powerpoint/2010/main" val="238674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FE72A5-63CF-46E8-AE76-D2BF21454737}" type="slidenum">
              <a:rPr lang="en-US" smtClean="0"/>
              <a:pPr/>
              <a:t>17</a:t>
            </a:fld>
            <a:endParaRPr lang="en-US"/>
          </a:p>
        </p:txBody>
      </p:sp>
    </p:spTree>
    <p:extLst>
      <p:ext uri="{BB962C8B-B14F-4D97-AF65-F5344CB8AC3E}">
        <p14:creationId xmlns:p14="http://schemas.microsoft.com/office/powerpoint/2010/main" val="113866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FE72A5-63CF-46E8-AE76-D2BF21454737}" type="slidenum">
              <a:rPr lang="en-US" smtClean="0"/>
              <a:pPr/>
              <a:t>19</a:t>
            </a:fld>
            <a:endParaRPr lang="en-US"/>
          </a:p>
        </p:txBody>
      </p:sp>
    </p:spTree>
    <p:extLst>
      <p:ext uri="{BB962C8B-B14F-4D97-AF65-F5344CB8AC3E}">
        <p14:creationId xmlns:p14="http://schemas.microsoft.com/office/powerpoint/2010/main" val="137999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FE72A5-63CF-46E8-AE76-D2BF21454737}" type="slidenum">
              <a:rPr lang="en-US" smtClean="0"/>
              <a:pPr/>
              <a:t>20</a:t>
            </a:fld>
            <a:endParaRPr lang="en-US"/>
          </a:p>
        </p:txBody>
      </p:sp>
    </p:spTree>
    <p:extLst>
      <p:ext uri="{BB962C8B-B14F-4D97-AF65-F5344CB8AC3E}">
        <p14:creationId xmlns:p14="http://schemas.microsoft.com/office/powerpoint/2010/main" val="383168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6" name="Freeform 24"/>
          <p:cNvSpPr>
            <a:spLocks/>
          </p:cNvSpPr>
          <p:nvPr/>
        </p:nvSpPr>
        <p:spPr bwMode="auto">
          <a:xfrm>
            <a:off x="-14288" y="6380163"/>
            <a:ext cx="9158288" cy="477837"/>
          </a:xfrm>
          <a:custGeom>
            <a:avLst/>
            <a:gdLst/>
            <a:ahLst/>
            <a:cxnLst>
              <a:cxn ang="0">
                <a:pos x="9" y="301"/>
              </a:cxn>
              <a:cxn ang="0">
                <a:pos x="2889" y="13"/>
              </a:cxn>
              <a:cxn ang="0">
                <a:pos x="5769" y="301"/>
              </a:cxn>
              <a:cxn ang="0">
                <a:pos x="9" y="301"/>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w="9525">
            <a:noFill/>
            <a:round/>
            <a:headEnd/>
            <a:tailEnd/>
          </a:ln>
          <a:effectLst/>
        </p:spPr>
        <p:txBody>
          <a:bodyPr/>
          <a:lstStyle/>
          <a:p>
            <a:endParaRPr lang="en-US"/>
          </a:p>
        </p:txBody>
      </p:sp>
      <p:sp>
        <p:nvSpPr>
          <p:cNvPr id="3097" name="Freeform 25"/>
          <p:cNvSpPr>
            <a:spLocks/>
          </p:cNvSpPr>
          <p:nvPr/>
        </p:nvSpPr>
        <p:spPr bwMode="auto">
          <a:xfrm>
            <a:off x="0" y="0"/>
            <a:ext cx="9144000" cy="465138"/>
          </a:xfrm>
          <a:custGeom>
            <a:avLst/>
            <a:gdLst/>
            <a:ahLst/>
            <a:cxnLst>
              <a:cxn ang="0">
                <a:pos x="0" y="0"/>
              </a:cxn>
              <a:cxn ang="0">
                <a:pos x="2871" y="293"/>
              </a:cxn>
              <a:cxn ang="0">
                <a:pos x="5760" y="0"/>
              </a:cxn>
              <a:cxn ang="0">
                <a:pos x="0" y="0"/>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w="9525">
            <a:noFill/>
            <a:round/>
            <a:headEnd/>
            <a:tailEnd/>
          </a:ln>
          <a:effectLst/>
        </p:spPr>
        <p:txBody>
          <a:bodyPr/>
          <a:lstStyle/>
          <a:p>
            <a:endParaRPr lang="en-US"/>
          </a:p>
        </p:txBody>
      </p:sp>
      <p:sp>
        <p:nvSpPr>
          <p:cNvPr id="3076" name="Rectangle 4"/>
          <p:cNvSpPr>
            <a:spLocks noGrp="1" noChangeArrowheads="1"/>
          </p:cNvSpPr>
          <p:nvPr>
            <p:ph type="dt" sz="half" idx="2"/>
          </p:nvPr>
        </p:nvSpPr>
        <p:spPr>
          <a:xfrm>
            <a:off x="457200" y="6410325"/>
            <a:ext cx="2133600" cy="244475"/>
          </a:xfrm>
          <a:prstGeom prst="rect">
            <a:avLst/>
          </a:prstGeom>
        </p:spPr>
        <p:txBody>
          <a:bodyPr/>
          <a:lstStyle>
            <a:lvl1pPr>
              <a:defRPr>
                <a:solidFill>
                  <a:schemeClr val="bg1"/>
                </a:solidFill>
              </a:defRPr>
            </a:lvl1pPr>
          </a:lstStyle>
          <a:p>
            <a:endParaRPr lang="en-US"/>
          </a:p>
        </p:txBody>
      </p:sp>
      <p:sp>
        <p:nvSpPr>
          <p:cNvPr id="3077" name="Rectangle 5"/>
          <p:cNvSpPr>
            <a:spLocks noGrp="1" noChangeArrowheads="1"/>
          </p:cNvSpPr>
          <p:nvPr>
            <p:ph type="ftr" sz="quarter" idx="3"/>
          </p:nvPr>
        </p:nvSpPr>
        <p:spPr bwMode="auto">
          <a:xfrm>
            <a:off x="3581400" y="6508750"/>
            <a:ext cx="1981200" cy="244475"/>
          </a:xfrm>
          <a:prstGeom prst="rect">
            <a:avLst/>
          </a:prstGeom>
        </p:spPr>
        <p:txBody>
          <a:bodyPr/>
          <a:lstStyle>
            <a:lvl1pPr algn="r">
              <a:defRPr/>
            </a:lvl1pPr>
          </a:lstStyle>
          <a:p>
            <a:r>
              <a:rPr lang="en-US"/>
              <a:t>www.Win2Farsi.com   </a:t>
            </a:r>
          </a:p>
        </p:txBody>
      </p:sp>
      <p:sp>
        <p:nvSpPr>
          <p:cNvPr id="3078" name="Rectangle 6"/>
          <p:cNvSpPr>
            <a:spLocks noGrp="1" noChangeArrowheads="1"/>
          </p:cNvSpPr>
          <p:nvPr>
            <p:ph type="sldNum" sz="quarter" idx="4"/>
          </p:nvPr>
        </p:nvSpPr>
        <p:spPr>
          <a:xfrm>
            <a:off x="6477000" y="6410325"/>
            <a:ext cx="2133600" cy="244475"/>
          </a:xfrm>
          <a:prstGeom prst="rect">
            <a:avLst/>
          </a:prstGeom>
        </p:spPr>
        <p:txBody>
          <a:bodyPr/>
          <a:lstStyle>
            <a:lvl1pPr algn="r">
              <a:defRPr>
                <a:solidFill>
                  <a:schemeClr val="bg1"/>
                </a:solidFill>
              </a:defRPr>
            </a:lvl1pPr>
          </a:lstStyle>
          <a:p>
            <a:fld id="{E3C124B3-59BF-48FC-A868-20AF2AA57FCD}" type="slidenum">
              <a:rPr lang="en-US"/>
              <a:pPr/>
              <a:t>‹#›</a:t>
            </a:fld>
            <a:endParaRPr lang="en-US"/>
          </a:p>
        </p:txBody>
      </p:sp>
      <p:sp>
        <p:nvSpPr>
          <p:cNvPr id="3086" name="Text Box 14"/>
          <p:cNvSpPr txBox="1">
            <a:spLocks noChangeArrowheads="1"/>
          </p:cNvSpPr>
          <p:nvPr/>
        </p:nvSpPr>
        <p:spPr bwMode="white">
          <a:xfrm>
            <a:off x="5486400" y="3276600"/>
            <a:ext cx="2286000" cy="519113"/>
          </a:xfrm>
          <a:prstGeom prst="rect">
            <a:avLst/>
          </a:prstGeom>
          <a:noFill/>
          <a:ln w="9525">
            <a:noFill/>
            <a:miter lim="800000"/>
            <a:headEnd/>
            <a:tailEnd/>
          </a:ln>
          <a:effectLst/>
        </p:spPr>
        <p:txBody>
          <a:bodyPr>
            <a:spAutoFit/>
          </a:bodyPr>
          <a:lstStyle/>
          <a:p>
            <a:pPr algn="ctr"/>
            <a:r>
              <a:rPr lang="en-US" sz="2800" b="1" i="1">
                <a:solidFill>
                  <a:schemeClr val="hlink"/>
                </a:solidFill>
              </a:rPr>
              <a:t>LOGO</a:t>
            </a:r>
          </a:p>
        </p:txBody>
      </p:sp>
      <p:sp>
        <p:nvSpPr>
          <p:cNvPr id="3074" name="Rectangle 2"/>
          <p:cNvSpPr>
            <a:spLocks noGrp="1" noChangeArrowheads="1"/>
          </p:cNvSpPr>
          <p:nvPr>
            <p:ph type="ctrTitle"/>
          </p:nvPr>
        </p:nvSpPr>
        <p:spPr>
          <a:xfrm>
            <a:off x="304800" y="1295400"/>
            <a:ext cx="8153400" cy="682625"/>
          </a:xfrm>
        </p:spPr>
        <p:txBody>
          <a:bodyPr/>
          <a:lstStyle>
            <a:lvl1pPr>
              <a:defRPr sz="4800" b="0">
                <a:solidFill>
                  <a:schemeClr val="bg1"/>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22E3712F-F200-4981-9CD1-70D2F1F5C88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66738"/>
            <a:ext cx="21717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66738"/>
            <a:ext cx="63627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8DC27C8F-6D8C-4257-88B8-6BBA81822A6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566738"/>
            <a:ext cx="7543800" cy="487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876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423EDA8C-428C-48F3-AC8D-139A1F0F53B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5438" y="404813"/>
            <a:ext cx="7162800" cy="1109662"/>
          </a:xfrm>
        </p:spPr>
        <p:txBody>
          <a:bodyPr/>
          <a:lstStyle>
            <a:lvl1pPr>
              <a:defRPr sz="3200" b="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325438" y="1147763"/>
            <a:ext cx="7162800" cy="696912"/>
          </a:xfrm>
        </p:spPr>
        <p:txBody>
          <a:bodyPr/>
          <a:lstStyle>
            <a:lvl1pPr marL="0" indent="0">
              <a:buFontTx/>
              <a:buNone/>
              <a:defRPr sz="2400" b="1">
                <a:solidFill>
                  <a:schemeClr val="bg2"/>
                </a:solidFill>
              </a:defRPr>
            </a:lvl1pPr>
          </a:lstStyle>
          <a:p>
            <a:r>
              <a:rPr lang="en-US" smtClean="0"/>
              <a:t>Click to edit Master subtitle style</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5438" y="404813"/>
            <a:ext cx="7162800" cy="1109662"/>
          </a:xfrm>
        </p:spPr>
        <p:txBody>
          <a:bodyPr/>
          <a:lstStyle>
            <a:lvl1pPr>
              <a:defRPr sz="3200" b="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325438" y="1147763"/>
            <a:ext cx="7162800" cy="696912"/>
          </a:xfrm>
        </p:spPr>
        <p:txBody>
          <a:bodyPr/>
          <a:lstStyle>
            <a:lvl1pPr marL="0" indent="0">
              <a:buFontTx/>
              <a:buNone/>
              <a:defRPr sz="2400" b="1">
                <a:solidFill>
                  <a:schemeClr val="bg2"/>
                </a:solidFill>
              </a:defRPr>
            </a:lvl1pPr>
          </a:lstStyle>
          <a:p>
            <a:r>
              <a:rPr lang="en-US" smtClean="0"/>
              <a:t>Click to edit Master subtitle style</a:t>
            </a: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2565400"/>
            <a:ext cx="3744912"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2565400"/>
            <a:ext cx="37465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4771576A-F657-4B04-8A94-E838FED6131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916113"/>
            <a:ext cx="1909762" cy="461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6338" y="1916113"/>
            <a:ext cx="5581650" cy="461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F7A9B197-9A5C-4BFC-8E94-ABD638C650A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7" name="Slide Number Placeholder 6"/>
          <p:cNvSpPr>
            <a:spLocks noGrp="1"/>
          </p:cNvSpPr>
          <p:nvPr>
            <p:ph type="sldNum" sz="quarter" idx="12"/>
          </p:nvPr>
        </p:nvSpPr>
        <p:spPr>
          <a:xfrm>
            <a:off x="7924800" y="6491288"/>
            <a:ext cx="838200" cy="320675"/>
          </a:xfrm>
          <a:prstGeom prst="rect">
            <a:avLst/>
          </a:prstGeom>
        </p:spPr>
        <p:txBody>
          <a:bodyPr/>
          <a:lstStyle>
            <a:lvl1pPr>
              <a:defRPr/>
            </a:lvl1pPr>
          </a:lstStyle>
          <a:p>
            <a:fld id="{E45D36D7-F4B3-4863-931A-216E74146C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9" name="Slide Number Placeholder 8"/>
          <p:cNvSpPr>
            <a:spLocks noGrp="1"/>
          </p:cNvSpPr>
          <p:nvPr>
            <p:ph type="sldNum" sz="quarter" idx="12"/>
          </p:nvPr>
        </p:nvSpPr>
        <p:spPr>
          <a:xfrm>
            <a:off x="7924800" y="6491288"/>
            <a:ext cx="838200" cy="320675"/>
          </a:xfrm>
          <a:prstGeom prst="rect">
            <a:avLst/>
          </a:prstGeom>
        </p:spPr>
        <p:txBody>
          <a:bodyPr/>
          <a:lstStyle>
            <a:lvl1pPr>
              <a:defRPr/>
            </a:lvl1pPr>
          </a:lstStyle>
          <a:p>
            <a:fld id="{90D5C1CB-2B9B-4D43-9F8F-FE86980C23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5" name="Slide Number Placeholder 4"/>
          <p:cNvSpPr>
            <a:spLocks noGrp="1"/>
          </p:cNvSpPr>
          <p:nvPr>
            <p:ph type="sldNum" sz="quarter" idx="12"/>
          </p:nvPr>
        </p:nvSpPr>
        <p:spPr>
          <a:xfrm>
            <a:off x="7924800" y="6491288"/>
            <a:ext cx="838200" cy="320675"/>
          </a:xfrm>
          <a:prstGeom prst="rect">
            <a:avLst/>
          </a:prstGeom>
        </p:spPr>
        <p:txBody>
          <a:bodyPr/>
          <a:lstStyle>
            <a:lvl1pPr>
              <a:defRPr/>
            </a:lvl1pPr>
          </a:lstStyle>
          <a:p>
            <a:fld id="{37D19802-CD02-49AC-AE4C-D5F930234A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4" name="Slide Number Placeholder 3"/>
          <p:cNvSpPr>
            <a:spLocks noGrp="1"/>
          </p:cNvSpPr>
          <p:nvPr>
            <p:ph type="sldNum" sz="quarter" idx="12"/>
          </p:nvPr>
        </p:nvSpPr>
        <p:spPr>
          <a:xfrm>
            <a:off x="7924800" y="6491288"/>
            <a:ext cx="838200" cy="320675"/>
          </a:xfrm>
          <a:prstGeom prst="rect">
            <a:avLst/>
          </a:prstGeom>
        </p:spPr>
        <p:txBody>
          <a:bodyPr/>
          <a:lstStyle>
            <a:lvl1pPr>
              <a:defRPr/>
            </a:lvl1pPr>
          </a:lstStyle>
          <a:p>
            <a:fld id="{ECA8BAE4-D1ED-4875-93B2-6E9C219B47A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7" name="Slide Number Placeholder 6"/>
          <p:cNvSpPr>
            <a:spLocks noGrp="1"/>
          </p:cNvSpPr>
          <p:nvPr>
            <p:ph type="sldNum" sz="quarter" idx="12"/>
          </p:nvPr>
        </p:nvSpPr>
        <p:spPr>
          <a:xfrm>
            <a:off x="7924800" y="6491288"/>
            <a:ext cx="838200" cy="320675"/>
          </a:xfrm>
          <a:prstGeom prst="rect">
            <a:avLst/>
          </a:prstGeom>
        </p:spPr>
        <p:txBody>
          <a:bodyPr/>
          <a:lstStyle>
            <a:lvl1pPr>
              <a:defRPr/>
            </a:lvl1pPr>
          </a:lstStyle>
          <a:p>
            <a:fld id="{46BC76D4-CA65-4342-8F79-0E90A9BBF6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7" name="Slide Number Placeholder 6"/>
          <p:cNvSpPr>
            <a:spLocks noGrp="1"/>
          </p:cNvSpPr>
          <p:nvPr>
            <p:ph type="sldNum" sz="quarter" idx="12"/>
          </p:nvPr>
        </p:nvSpPr>
        <p:spPr>
          <a:xfrm>
            <a:off x="7924800" y="6491288"/>
            <a:ext cx="838200" cy="320675"/>
          </a:xfrm>
          <a:prstGeom prst="rect">
            <a:avLst/>
          </a:prstGeom>
        </p:spPr>
        <p:txBody>
          <a:bodyPr/>
          <a:lstStyle>
            <a:lvl1pPr>
              <a:defRPr/>
            </a:lvl1pPr>
          </a:lstStyle>
          <a:p>
            <a:fld id="{277D43BB-B58F-4D37-BD51-63BEB21DC0F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83" name="Freeform 59"/>
          <p:cNvSpPr>
            <a:spLocks/>
          </p:cNvSpPr>
          <p:nvPr/>
        </p:nvSpPr>
        <p:spPr bwMode="invGray">
          <a:xfrm>
            <a:off x="-14288" y="6457950"/>
            <a:ext cx="9158288" cy="414338"/>
          </a:xfrm>
          <a:custGeom>
            <a:avLst/>
            <a:gdLst/>
            <a:ahLst/>
            <a:cxnLst>
              <a:cxn ang="0">
                <a:pos x="9" y="301"/>
              </a:cxn>
              <a:cxn ang="0">
                <a:pos x="2889" y="13"/>
              </a:cxn>
              <a:cxn ang="0">
                <a:pos x="5769" y="301"/>
              </a:cxn>
              <a:cxn ang="0">
                <a:pos x="9" y="301"/>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w="9525">
            <a:noFill/>
            <a:round/>
            <a:headEnd/>
            <a:tailEnd/>
          </a:ln>
          <a:effectLst/>
        </p:spPr>
        <p:txBody>
          <a:bodyPr/>
          <a:lstStyle/>
          <a:p>
            <a:endParaRPr lang="en-US"/>
          </a:p>
        </p:txBody>
      </p:sp>
      <p:sp>
        <p:nvSpPr>
          <p:cNvPr id="1084" name="Freeform 60"/>
          <p:cNvSpPr>
            <a:spLocks/>
          </p:cNvSpPr>
          <p:nvPr/>
        </p:nvSpPr>
        <p:spPr bwMode="invGray">
          <a:xfrm>
            <a:off x="0" y="0"/>
            <a:ext cx="9144000" cy="457200"/>
          </a:xfrm>
          <a:custGeom>
            <a:avLst/>
            <a:gdLst/>
            <a:ahLst/>
            <a:cxnLst>
              <a:cxn ang="0">
                <a:pos x="0" y="0"/>
              </a:cxn>
              <a:cxn ang="0">
                <a:pos x="2871" y="293"/>
              </a:cxn>
              <a:cxn ang="0">
                <a:pos x="5760" y="0"/>
              </a:cxn>
              <a:cxn ang="0">
                <a:pos x="0" y="0"/>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w="9525">
            <a:noFill/>
            <a:round/>
            <a:headEnd/>
            <a:tailEnd/>
          </a:ln>
          <a:effectLst/>
        </p:spPr>
        <p:txBody>
          <a:bodyPr/>
          <a:lstStyle/>
          <a:p>
            <a:endParaRPr lang="en-US"/>
          </a:p>
        </p:txBody>
      </p:sp>
      <p:sp>
        <p:nvSpPr>
          <p:cNvPr id="1027" name="Rectangle 3"/>
          <p:cNvSpPr>
            <a:spLocks noGrp="1" noChangeArrowheads="1"/>
          </p:cNvSpPr>
          <p:nvPr>
            <p:ph type="body" idx="1"/>
          </p:nvPr>
        </p:nvSpPr>
        <p:spPr bwMode="auto">
          <a:xfrm>
            <a:off x="457200" y="14478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gray">
          <a:xfrm>
            <a:off x="0" y="566738"/>
            <a:ext cx="75438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89" name="Picture 65" descr="7a"/>
          <p:cNvPicPr>
            <a:picLocks noChangeAspect="1" noChangeArrowheads="1"/>
          </p:cNvPicPr>
          <p:nvPr/>
        </p:nvPicPr>
        <p:blipFill>
          <a:blip r:embed="rId16"/>
          <a:srcRect/>
          <a:stretch>
            <a:fillRect/>
          </a:stretch>
        </p:blipFill>
        <p:spPr bwMode="auto">
          <a:xfrm>
            <a:off x="7572375" y="693738"/>
            <a:ext cx="1104900" cy="568325"/>
          </a:xfrm>
          <a:prstGeom prst="rect">
            <a:avLst/>
          </a:prstGeom>
          <a:noFill/>
        </p:spPr>
      </p:pic>
      <p:sp>
        <p:nvSpPr>
          <p:cNvPr id="7" name="Rectangle 5"/>
          <p:cNvSpPr>
            <a:spLocks noChangeArrowheads="1"/>
          </p:cNvSpPr>
          <p:nvPr userDrawn="1"/>
        </p:nvSpPr>
        <p:spPr bwMode="auto">
          <a:xfrm>
            <a:off x="1176338" y="6472535"/>
            <a:ext cx="6743700" cy="461665"/>
          </a:xfrm>
          <a:prstGeom prst="rect">
            <a:avLst/>
          </a:prstGeom>
          <a:noFill/>
          <a:ln w="9525" cap="flat" cmpd="sng" algn="ctr">
            <a:noFill/>
            <a:prstDash val="solid"/>
            <a:miter lim="800000"/>
            <a:headEnd/>
            <a:tailEnd/>
          </a:ln>
          <a:effectLst/>
        </p:spPr>
        <p:txBody>
          <a:bodyPr anchor="ctr">
            <a:spAutoFit/>
          </a:bodyPr>
          <a:lstStyle/>
          <a:p>
            <a:pPr indent="288925" algn="ctr" rtl="1" eaLnBrk="0" hangingPunct="0">
              <a:lnSpc>
                <a:spcPct val="100000"/>
              </a:lnSpc>
              <a:defRPr/>
            </a:pPr>
            <a:r>
              <a:rPr lang="fa-IR" sz="1200" b="0" dirty="0" smtClean="0">
                <a:latin typeface="Times New Roman" pitchFamily="18" charset="0"/>
                <a:cs typeface="B Homa" pitchFamily="2" charset="-78"/>
              </a:rPr>
              <a:t>خواص فیزیکی و مکانیکی</a:t>
            </a:r>
            <a:r>
              <a:rPr lang="fa-IR" sz="1200" b="0" baseline="0" dirty="0" smtClean="0">
                <a:latin typeface="Times New Roman" pitchFamily="18" charset="0"/>
                <a:cs typeface="B Homa" pitchFamily="2" charset="-78"/>
              </a:rPr>
              <a:t> محصولات کشاورزی </a:t>
            </a:r>
            <a:r>
              <a:rPr lang="fa-IR" sz="1200" b="0" dirty="0" smtClean="0">
                <a:latin typeface="Times New Roman" pitchFamily="18" charset="0"/>
                <a:cs typeface="B Homa" pitchFamily="2" charset="-78"/>
              </a:rPr>
              <a:t>- </a:t>
            </a:r>
            <a:r>
              <a:rPr lang="fa-IR" sz="1200" b="0" dirty="0">
                <a:latin typeface="Times New Roman" pitchFamily="18" charset="0"/>
                <a:cs typeface="B Homa" pitchFamily="2" charset="-78"/>
              </a:rPr>
              <a:t>گروه مهندسی </a:t>
            </a:r>
            <a:r>
              <a:rPr lang="fa-IR" sz="1200" b="0" dirty="0" smtClean="0">
                <a:latin typeface="Times New Roman" pitchFamily="18" charset="0"/>
                <a:cs typeface="B Homa" pitchFamily="2" charset="-78"/>
              </a:rPr>
              <a:t>بیوسیستم – </a:t>
            </a:r>
            <a:r>
              <a:rPr lang="fa-IR" sz="1200" b="0" dirty="0">
                <a:latin typeface="Times New Roman" pitchFamily="18" charset="0"/>
                <a:cs typeface="B Homa" pitchFamily="2" charset="-78"/>
              </a:rPr>
              <a:t>دانشگاه کردستان</a:t>
            </a:r>
            <a:endParaRPr lang="en-US" sz="1200" b="0" dirty="0">
              <a:latin typeface="Times New Roman" pitchFamily="18" charset="0"/>
              <a:cs typeface="B Homa" pitchFamily="2" charset="-78"/>
            </a:endParaRPr>
          </a:p>
          <a:p>
            <a:pPr indent="288925" algn="ctr" rtl="1" eaLnBrk="0" hangingPunct="0">
              <a:lnSpc>
                <a:spcPct val="100000"/>
              </a:lnSpc>
              <a:defRPr/>
            </a:pPr>
            <a:r>
              <a:rPr lang="en-US" sz="1200" b="0" dirty="0">
                <a:latin typeface="Times New Roman" pitchFamily="18" charset="0"/>
                <a:cs typeface="B Homa" pitchFamily="2" charset="-78"/>
              </a:rPr>
              <a:t>http://agri.uok.ac.ir/k.mollazade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iming>
    <p:tnLst>
      <p:par>
        <p:cTn id="1" dur="indefinite" restart="never" nodeType="tmRoot"/>
      </p:par>
    </p:tnLst>
  </p:timing>
  <p:hf sldNum="0" hdr="0" dt="0"/>
  <p:txStyles>
    <p:titleStyle>
      <a:lvl1pPr algn="r" rtl="0" eaLnBrk="1" fontAlgn="base" hangingPunct="1">
        <a:spcBef>
          <a:spcPct val="0"/>
        </a:spcBef>
        <a:spcAft>
          <a:spcPct val="0"/>
        </a:spcAft>
        <a:defRPr sz="3600" b="1">
          <a:solidFill>
            <a:schemeClr val="tx1"/>
          </a:solidFill>
          <a:latin typeface="+mj-lt"/>
          <a:ea typeface="+mj-ea"/>
          <a:cs typeface="+mj-cs"/>
        </a:defRPr>
      </a:lvl1pPr>
      <a:lvl2pPr algn="r" rtl="0" eaLnBrk="1" fontAlgn="base" hangingPunct="1">
        <a:spcBef>
          <a:spcPct val="0"/>
        </a:spcBef>
        <a:spcAft>
          <a:spcPct val="0"/>
        </a:spcAft>
        <a:defRPr sz="3600" b="1">
          <a:solidFill>
            <a:schemeClr val="tx1"/>
          </a:solidFill>
          <a:latin typeface="Arial" charset="0"/>
        </a:defRPr>
      </a:lvl2pPr>
      <a:lvl3pPr algn="r" rtl="0" eaLnBrk="1" fontAlgn="base" hangingPunct="1">
        <a:spcBef>
          <a:spcPct val="0"/>
        </a:spcBef>
        <a:spcAft>
          <a:spcPct val="0"/>
        </a:spcAft>
        <a:defRPr sz="3600" b="1">
          <a:solidFill>
            <a:schemeClr val="tx1"/>
          </a:solidFill>
          <a:latin typeface="Arial" charset="0"/>
        </a:defRPr>
      </a:lvl3pPr>
      <a:lvl4pPr algn="r" rtl="0" eaLnBrk="1" fontAlgn="base" hangingPunct="1">
        <a:spcBef>
          <a:spcPct val="0"/>
        </a:spcBef>
        <a:spcAft>
          <a:spcPct val="0"/>
        </a:spcAft>
        <a:defRPr sz="3600" b="1">
          <a:solidFill>
            <a:schemeClr val="tx1"/>
          </a:solidFill>
          <a:latin typeface="Arial" charset="0"/>
        </a:defRPr>
      </a:lvl4pPr>
      <a:lvl5pPr algn="r" rtl="0" eaLnBrk="1" fontAlgn="base" hangingPunct="1">
        <a:spcBef>
          <a:spcPct val="0"/>
        </a:spcBef>
        <a:spcAft>
          <a:spcPct val="0"/>
        </a:spcAft>
        <a:defRPr sz="3600" b="1">
          <a:solidFill>
            <a:schemeClr val="tx1"/>
          </a:solidFill>
          <a:latin typeface="Arial" charset="0"/>
        </a:defRPr>
      </a:lvl5pPr>
      <a:lvl6pPr marL="457200" algn="r" rtl="0" eaLnBrk="1" fontAlgn="base" hangingPunct="1">
        <a:spcBef>
          <a:spcPct val="0"/>
        </a:spcBef>
        <a:spcAft>
          <a:spcPct val="0"/>
        </a:spcAft>
        <a:defRPr sz="3600" b="1">
          <a:solidFill>
            <a:schemeClr val="tx1"/>
          </a:solidFill>
          <a:latin typeface="Arial" charset="0"/>
        </a:defRPr>
      </a:lvl6pPr>
      <a:lvl7pPr marL="914400" algn="r" rtl="0" eaLnBrk="1" fontAlgn="base" hangingPunct="1">
        <a:spcBef>
          <a:spcPct val="0"/>
        </a:spcBef>
        <a:spcAft>
          <a:spcPct val="0"/>
        </a:spcAft>
        <a:defRPr sz="3600" b="1">
          <a:solidFill>
            <a:schemeClr val="tx1"/>
          </a:solidFill>
          <a:latin typeface="Arial" charset="0"/>
        </a:defRPr>
      </a:lvl7pPr>
      <a:lvl8pPr marL="1371600" algn="r" rtl="0" eaLnBrk="1" fontAlgn="base" hangingPunct="1">
        <a:spcBef>
          <a:spcPct val="0"/>
        </a:spcBef>
        <a:spcAft>
          <a:spcPct val="0"/>
        </a:spcAft>
        <a:defRPr sz="3600" b="1">
          <a:solidFill>
            <a:schemeClr val="tx1"/>
          </a:solidFill>
          <a:latin typeface="Arial" charset="0"/>
        </a:defRPr>
      </a:lvl8pPr>
      <a:lvl9pPr marL="1828800" algn="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16113"/>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a:endParaRPr lang="uk-UA"/>
          </a:p>
        </p:txBody>
      </p:sp>
      <p:sp>
        <p:nvSpPr>
          <p:cNvPr id="1027" name="Rectangle 3"/>
          <p:cNvSpPr>
            <a:spLocks noGrp="1" noChangeArrowheads="1"/>
          </p:cNvSpPr>
          <p:nvPr>
            <p:ph type="body" idx="1"/>
          </p:nvPr>
        </p:nvSpPr>
        <p:spPr bwMode="auto">
          <a:xfrm>
            <a:off x="1176338" y="2565400"/>
            <a:ext cx="7643812" cy="3960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3.jpeg"/><Relationship Id="rId7" Type="http://schemas.openxmlformats.org/officeDocument/2006/relationships/oleObject" Target="../embeddings/oleObject7.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wmf"/><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6.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0.xml"/><Relationship Id="rId1" Type="http://schemas.openxmlformats.org/officeDocument/2006/relationships/vmlDrawing" Target="../drawings/vmlDrawing6.vml"/><Relationship Id="rId5" Type="http://schemas.openxmlformats.org/officeDocument/2006/relationships/image" Target="../media/image30.jpeg"/><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0.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12.bin"/><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xml"/><Relationship Id="rId7" Type="http://schemas.openxmlformats.org/officeDocument/2006/relationships/image" Target="../media/image35.wmf"/><Relationship Id="rId2" Type="http://schemas.openxmlformats.org/officeDocument/2006/relationships/slideLayout" Target="../slideLayouts/slideLayout20.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0.xml"/><Relationship Id="rId1" Type="http://schemas.openxmlformats.org/officeDocument/2006/relationships/vmlDrawing" Target="../drawings/vmlDrawing9.vml"/><Relationship Id="rId6" Type="http://schemas.openxmlformats.org/officeDocument/2006/relationships/image" Target="../media/image40.wmf"/><Relationship Id="rId5" Type="http://schemas.openxmlformats.org/officeDocument/2006/relationships/oleObject" Target="../embeddings/oleObject16.bin"/><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44.jpeg"/><Relationship Id="rId2" Type="http://schemas.openxmlformats.org/officeDocument/2006/relationships/slideLayout" Target="../slideLayouts/slideLayout20.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19.bin"/><Relationship Id="rId4" Type="http://schemas.openxmlformats.org/officeDocument/2006/relationships/image" Target="../media/image42.wmf"/></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noFill/>
          <a:ln w="25400"/>
        </p:spPr>
        <p:txBody>
          <a:bodyPr/>
          <a:lstStyle/>
          <a:p>
            <a:endParaRPr lang="en-US" smtClean="0"/>
          </a:p>
        </p:txBody>
      </p:sp>
      <p:sp>
        <p:nvSpPr>
          <p:cNvPr id="9219" name="Subtitle 2"/>
          <p:cNvSpPr>
            <a:spLocks noGrp="1"/>
          </p:cNvSpPr>
          <p:nvPr>
            <p:ph type="subTitle" idx="1"/>
          </p:nvPr>
        </p:nvSpPr>
        <p:spPr/>
        <p:txBody>
          <a:bodyPr/>
          <a:lstStyle/>
          <a:p>
            <a:endParaRPr lang="en-US" smtClean="0"/>
          </a:p>
        </p:txBody>
      </p:sp>
      <p:pic>
        <p:nvPicPr>
          <p:cNvPr id="9220" name="Picture 2" descr="BESM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42863" y="6215062"/>
            <a:ext cx="642937" cy="642938"/>
            <a:chOff x="1289" y="582"/>
            <a:chExt cx="668" cy="668"/>
          </a:xfrm>
        </p:grpSpPr>
        <p:sp>
          <p:nvSpPr>
            <p:cNvPr id="12"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3"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4"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5"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6"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17" name="TextBox 16"/>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9</a:t>
            </a:r>
            <a:endParaRPr lang="en-US" sz="3200" b="1" dirty="0">
              <a:cs typeface="B Lotus" pitchFamily="2" charset="-78"/>
            </a:endParaRPr>
          </a:p>
        </p:txBody>
      </p:sp>
      <p:sp>
        <p:nvSpPr>
          <p:cNvPr id="18"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مشخصه حجم</a:t>
            </a:r>
            <a:endParaRPr lang="en-US" sz="2400" b="1" kern="0" dirty="0">
              <a:solidFill>
                <a:srgbClr val="0C1B5A"/>
              </a:solidFill>
              <a:latin typeface="Arial"/>
              <a:cs typeface="B Lotus" pitchFamily="2" charset="-78"/>
            </a:endParaRPr>
          </a:p>
        </p:txBody>
      </p:sp>
      <p:sp>
        <p:nvSpPr>
          <p:cNvPr id="19" name="AutoShape 6"/>
          <p:cNvSpPr>
            <a:spLocks noChangeArrowheads="1"/>
          </p:cNvSpPr>
          <p:nvPr/>
        </p:nvSpPr>
        <p:spPr bwMode="gray">
          <a:xfrm>
            <a:off x="4876800" y="4191000"/>
            <a:ext cx="4114800" cy="9144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sp>
        <p:nvSpPr>
          <p:cNvPr id="20" name="TextBox 19"/>
          <p:cNvSpPr txBox="1"/>
          <p:nvPr/>
        </p:nvSpPr>
        <p:spPr>
          <a:xfrm>
            <a:off x="1981200" y="1752600"/>
            <a:ext cx="7086600" cy="461665"/>
          </a:xfrm>
          <a:prstGeom prst="rect">
            <a:avLst/>
          </a:prstGeom>
          <a:noFill/>
        </p:spPr>
        <p:txBody>
          <a:bodyPr wrap="square" rtlCol="0">
            <a:spAutoFit/>
          </a:bodyPr>
          <a:lstStyle/>
          <a:p>
            <a:pPr algn="just" rtl="1">
              <a:buFont typeface="Wingdings" pitchFamily="2" charset="2"/>
              <a:buChar char="Ø"/>
            </a:pPr>
            <a:r>
              <a:rPr lang="fa-IR" sz="2400" dirty="0" smtClean="0">
                <a:cs typeface="B Lotus" pitchFamily="2" charset="-78"/>
              </a:rPr>
              <a:t> تعیین حجم دانه های ریز و حبوبات با چگالی سنج (</a:t>
            </a:r>
            <a:r>
              <a:rPr lang="en-US" sz="2000" dirty="0" err="1" smtClean="0">
                <a:cs typeface="B Lotus" pitchFamily="2" charset="-78"/>
              </a:rPr>
              <a:t>Pycnometer</a:t>
            </a:r>
            <a:r>
              <a:rPr lang="fa-IR" sz="2400" dirty="0" smtClean="0">
                <a:cs typeface="B Lotus" pitchFamily="2" charset="-78"/>
              </a:rPr>
              <a:t>)</a:t>
            </a:r>
            <a:endParaRPr lang="en-US" sz="2400" dirty="0">
              <a:cs typeface="B Lotus" pitchFamily="2" charset="-78"/>
            </a:endParaRPr>
          </a:p>
        </p:txBody>
      </p:sp>
      <p:sp>
        <p:nvSpPr>
          <p:cNvPr id="21" name="TextBox 20"/>
          <p:cNvSpPr txBox="1"/>
          <p:nvPr/>
        </p:nvSpPr>
        <p:spPr>
          <a:xfrm>
            <a:off x="5638800" y="2362200"/>
            <a:ext cx="3429000" cy="461665"/>
          </a:xfrm>
          <a:prstGeom prst="rect">
            <a:avLst/>
          </a:prstGeom>
          <a:noFill/>
        </p:spPr>
        <p:txBody>
          <a:bodyPr wrap="square" rtlCol="0">
            <a:spAutoFit/>
          </a:bodyPr>
          <a:lstStyle/>
          <a:p>
            <a:pPr algn="just" rtl="1">
              <a:buFont typeface="Wingdings" pitchFamily="2" charset="2"/>
              <a:buChar char="v"/>
            </a:pPr>
            <a:r>
              <a:rPr lang="fa-IR" sz="2400" dirty="0" smtClean="0">
                <a:cs typeface="B Lotus" pitchFamily="2" charset="-78"/>
              </a:rPr>
              <a:t> سیال: الکل، تولوئن، تتراکلرین</a:t>
            </a:r>
            <a:endParaRPr lang="en-US" sz="2400" dirty="0">
              <a:cs typeface="B Lotus" pitchFamily="2" charset="-78"/>
            </a:endParaRPr>
          </a:p>
        </p:txBody>
      </p:sp>
      <p:pic>
        <p:nvPicPr>
          <p:cNvPr id="41986" name="Picture 2" descr="C:\Users\Kaveh\Desktop\pycnometer1.jpg"/>
          <p:cNvPicPr>
            <a:picLocks noChangeAspect="1" noChangeArrowheads="1"/>
          </p:cNvPicPr>
          <p:nvPr/>
        </p:nvPicPr>
        <p:blipFill>
          <a:blip r:embed="rId3"/>
          <a:srcRect/>
          <a:stretch>
            <a:fillRect/>
          </a:stretch>
        </p:blipFill>
        <p:spPr bwMode="auto">
          <a:xfrm>
            <a:off x="152400" y="2209800"/>
            <a:ext cx="1236218" cy="2990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987" name="Picture 3" descr="C:\Users\Kaveh\Desktop\050920101423.jpg"/>
          <p:cNvPicPr>
            <a:picLocks noChangeAspect="1" noChangeArrowheads="1"/>
          </p:cNvPicPr>
          <p:nvPr/>
        </p:nvPicPr>
        <p:blipFill>
          <a:blip r:embed="rId4" cstate="print"/>
          <a:srcRect/>
          <a:stretch>
            <a:fillRect/>
          </a:stretch>
        </p:blipFill>
        <p:spPr bwMode="auto">
          <a:xfrm>
            <a:off x="1478209" y="2532062"/>
            <a:ext cx="3169991" cy="2630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2" name="Object 21"/>
          <p:cNvGraphicFramePr>
            <a:graphicFrameLocks noChangeAspect="1"/>
          </p:cNvGraphicFramePr>
          <p:nvPr/>
        </p:nvGraphicFramePr>
        <p:xfrm>
          <a:off x="5105400" y="4254674"/>
          <a:ext cx="3657600" cy="926926"/>
        </p:xfrm>
        <a:graphic>
          <a:graphicData uri="http://schemas.openxmlformats.org/presentationml/2006/ole">
            <mc:AlternateContent xmlns:mc="http://schemas.openxmlformats.org/markup-compatibility/2006">
              <mc:Choice xmlns:v="urn:schemas-microsoft-com:vml" Requires="v">
                <p:oleObj spid="_x0000_s42022" name="Equation" r:id="rId5" imgW="1854000" imgH="469800" progId="Equation.3">
                  <p:embed/>
                </p:oleObj>
              </mc:Choice>
              <mc:Fallback>
                <p:oleObj name="Equation" r:id="rId5" imgW="1854000" imgH="469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254674"/>
                        <a:ext cx="3657600" cy="9269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9" name="Object 5"/>
          <p:cNvGraphicFramePr>
            <a:graphicFrameLocks noChangeAspect="1"/>
          </p:cNvGraphicFramePr>
          <p:nvPr/>
        </p:nvGraphicFramePr>
        <p:xfrm>
          <a:off x="5105400" y="3200400"/>
          <a:ext cx="3603625" cy="817898"/>
        </p:xfrm>
        <a:graphic>
          <a:graphicData uri="http://schemas.openxmlformats.org/presentationml/2006/ole">
            <mc:AlternateContent xmlns:mc="http://schemas.openxmlformats.org/markup-compatibility/2006">
              <mc:Choice xmlns:v="urn:schemas-microsoft-com:vml" Requires="v">
                <p:oleObj spid="_x0000_s42023" name="Equation" r:id="rId7" imgW="1904760" imgH="431640" progId="Equation.3">
                  <p:embed/>
                </p:oleObj>
              </mc:Choice>
              <mc:Fallback>
                <p:oleObj name="Equation" r:id="rId7" imgW="1904760" imgH="4316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200400"/>
                        <a:ext cx="3603625" cy="8178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228600" y="5553670"/>
            <a:ext cx="8763000" cy="923330"/>
          </a:xfrm>
          <a:prstGeom prst="rect">
            <a:avLst/>
          </a:prstGeom>
          <a:noFill/>
        </p:spPr>
        <p:txBody>
          <a:bodyPr wrap="square" rtlCol="0">
            <a:spAutoFit/>
          </a:bodyPr>
          <a:lstStyle/>
          <a:p>
            <a:pPr algn="just" rtl="1"/>
            <a:r>
              <a:rPr lang="en-US" i="1" dirty="0" smtClean="0">
                <a:latin typeface="Times New Roman" pitchFamily="18" charset="0"/>
                <a:cs typeface="Times New Roman" pitchFamily="18" charset="0"/>
              </a:rPr>
              <a:t>V</a:t>
            </a:r>
            <a:r>
              <a:rPr lang="en-US" i="1" baseline="-25000" dirty="0" smtClean="0">
                <a:latin typeface="Times New Roman" pitchFamily="18" charset="0"/>
                <a:cs typeface="Times New Roman" pitchFamily="18" charset="0"/>
              </a:rPr>
              <a:t>S</a:t>
            </a:r>
            <a:r>
              <a:rPr lang="fa-IR" dirty="0" smtClean="0">
                <a:cs typeface="B Lotus" pitchFamily="2" charset="-78"/>
              </a:rPr>
              <a:t>: حجم جامد (</a:t>
            </a:r>
            <a:r>
              <a:rPr lang="en-US" sz="1600" i="1" dirty="0" smtClean="0">
                <a:latin typeface="Times New Roman"/>
                <a:ea typeface="Times New Roman"/>
              </a:rPr>
              <a:t>cm</a:t>
            </a:r>
            <a:r>
              <a:rPr lang="en-US" sz="1600" i="1" baseline="30000" dirty="0" smtClean="0">
                <a:latin typeface="Times New Roman"/>
                <a:ea typeface="Times New Roman"/>
              </a:rPr>
              <a:t>3</a:t>
            </a:r>
            <a:r>
              <a:rPr lang="fa-IR" dirty="0" smtClean="0">
                <a:cs typeface="B Lotus" pitchFamily="2" charset="-78"/>
              </a:rPr>
              <a:t>)                                              </a:t>
            </a:r>
            <a:r>
              <a:rPr lang="en-US" i="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pf</a:t>
            </a:r>
            <a:r>
              <a:rPr lang="fa-IR" dirty="0" smtClean="0">
                <a:cs typeface="B Lotus" pitchFamily="2" charset="-78"/>
              </a:rPr>
              <a:t>: جرم چگالی سنج پر از سیال (</a:t>
            </a:r>
            <a:r>
              <a:rPr lang="en-US" sz="1600" i="1" dirty="0" err="1" smtClean="0">
                <a:latin typeface="Times New Roman"/>
                <a:ea typeface="Times New Roman"/>
              </a:rPr>
              <a:t>gr</a:t>
            </a:r>
            <a:r>
              <a:rPr lang="fa-IR" dirty="0" smtClean="0">
                <a:cs typeface="B Lotus" pitchFamily="2" charset="-78"/>
              </a:rPr>
              <a:t>)</a:t>
            </a:r>
          </a:p>
          <a:p>
            <a:pPr algn="just" rtl="1"/>
            <a:r>
              <a:rPr lang="en-US" i="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p</a:t>
            </a:r>
            <a:r>
              <a:rPr lang="fa-IR" dirty="0" smtClean="0">
                <a:cs typeface="B Lotus" pitchFamily="2" charset="-78"/>
              </a:rPr>
              <a:t>:جرم چگالی سنج خالی (</a:t>
            </a:r>
            <a:r>
              <a:rPr lang="en-US" sz="1600" i="1" dirty="0" err="1" smtClean="0">
                <a:latin typeface="Times New Roman"/>
                <a:ea typeface="Times New Roman"/>
              </a:rPr>
              <a:t>gr</a:t>
            </a:r>
            <a:r>
              <a:rPr lang="fa-IR" dirty="0" smtClean="0">
                <a:cs typeface="B Lotus" pitchFamily="2" charset="-78"/>
              </a:rPr>
              <a:t>)                                  </a:t>
            </a:r>
            <a:r>
              <a:rPr lang="en-US" i="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ps</a:t>
            </a:r>
            <a:r>
              <a:rPr lang="fa-IR" dirty="0" smtClean="0">
                <a:cs typeface="B Lotus" pitchFamily="2" charset="-78"/>
              </a:rPr>
              <a:t>: جرم چگالی سنج حاوی ذرات جامد (بدون سیال) (</a:t>
            </a:r>
            <a:r>
              <a:rPr lang="en-US" sz="1600" i="1" dirty="0" err="1" smtClean="0">
                <a:latin typeface="Times New Roman"/>
                <a:ea typeface="Times New Roman"/>
              </a:rPr>
              <a:t>gr</a:t>
            </a:r>
            <a:r>
              <a:rPr lang="fa-IR" dirty="0" smtClean="0">
                <a:cs typeface="B Lotus" pitchFamily="2" charset="-78"/>
              </a:rPr>
              <a:t>)</a:t>
            </a:r>
          </a:p>
          <a:p>
            <a:pPr algn="just" rtl="1"/>
            <a:r>
              <a:rPr lang="en-US" i="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pfs</a:t>
            </a:r>
            <a:r>
              <a:rPr lang="fa-IR" dirty="0" smtClean="0">
                <a:cs typeface="B Lotus" pitchFamily="2" charset="-78"/>
              </a:rPr>
              <a:t>: جرم چگالی سنج حاوی جامد و پرشده با سیال (</a:t>
            </a:r>
            <a:r>
              <a:rPr lang="en-US" i="1" dirty="0" err="1" smtClean="0">
                <a:latin typeface="Times New Roman"/>
                <a:ea typeface="Times New Roman"/>
              </a:rPr>
              <a:t>gr</a:t>
            </a:r>
            <a:r>
              <a:rPr lang="fa-IR" dirty="0" smtClean="0">
                <a:cs typeface="B Lotus" pitchFamily="2" charset="-78"/>
              </a:rPr>
              <a:t>)    </a:t>
            </a:r>
            <a:r>
              <a:rPr lang="en-US" i="1" dirty="0" err="1" smtClean="0">
                <a:latin typeface="Times New Roman" pitchFamily="18" charset="0"/>
                <a:cs typeface="Times New Roman" pitchFamily="18" charset="0"/>
              </a:rPr>
              <a:t>ρ</a:t>
            </a:r>
            <a:r>
              <a:rPr lang="en-US" i="1" baseline="-25000" dirty="0" err="1" smtClean="0">
                <a:latin typeface="Times New Roman" pitchFamily="18" charset="0"/>
                <a:cs typeface="Times New Roman" pitchFamily="18" charset="0"/>
              </a:rPr>
              <a:t>f</a:t>
            </a:r>
            <a:r>
              <a:rPr lang="fa-IR" dirty="0" smtClean="0">
                <a:cs typeface="B Lotus" pitchFamily="2" charset="-78"/>
              </a:rPr>
              <a:t>: چگالی سیال (</a:t>
            </a:r>
            <a:r>
              <a:rPr lang="en-US" i="1" dirty="0" err="1" smtClean="0">
                <a:latin typeface="Times New Roman"/>
                <a:ea typeface="Times New Roman"/>
              </a:rPr>
              <a:t>gr</a:t>
            </a:r>
            <a:r>
              <a:rPr lang="en-US" i="1" dirty="0" smtClean="0">
                <a:latin typeface="Times New Roman"/>
                <a:ea typeface="Times New Roman"/>
              </a:rPr>
              <a:t>/cm</a:t>
            </a:r>
            <a:r>
              <a:rPr lang="en-US" i="1" baseline="30000" dirty="0" smtClean="0">
                <a:latin typeface="Times New Roman"/>
                <a:ea typeface="Times New Roman"/>
              </a:rPr>
              <a:t>3</a:t>
            </a:r>
            <a:r>
              <a:rPr lang="en-US" i="1" dirty="0" smtClean="0">
                <a:latin typeface="Times New Roman"/>
                <a:ea typeface="Times New Roman"/>
              </a:rPr>
              <a:t> </a:t>
            </a:r>
            <a:r>
              <a:rPr lang="fa-IR" dirty="0" smtClean="0">
                <a:cs typeface="B Lotus" pitchFamily="2" charset="-78"/>
              </a:rPr>
              <a:t>)</a:t>
            </a:r>
            <a:endParaRPr lang="en-US" dirty="0">
              <a:cs typeface="B Lotu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42863" y="6215062"/>
            <a:ext cx="642937" cy="642938"/>
            <a:chOff x="1289" y="582"/>
            <a:chExt cx="668" cy="668"/>
          </a:xfrm>
        </p:grpSpPr>
        <p:sp>
          <p:nvSpPr>
            <p:cNvPr id="12"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3"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4"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5"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6"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17" name="TextBox 16"/>
          <p:cNvSpPr txBox="1"/>
          <p:nvPr/>
        </p:nvSpPr>
        <p:spPr>
          <a:xfrm>
            <a:off x="89262" y="6287589"/>
            <a:ext cx="596538" cy="584775"/>
          </a:xfrm>
          <a:prstGeom prst="rect">
            <a:avLst/>
          </a:prstGeom>
          <a:noFill/>
        </p:spPr>
        <p:txBody>
          <a:bodyPr wrap="square" rtlCol="0">
            <a:spAutoFit/>
          </a:bodyPr>
          <a:lstStyle/>
          <a:p>
            <a:r>
              <a:rPr lang="fa-IR" sz="3200" b="1" dirty="0" smtClean="0">
                <a:cs typeface="B Lotus" pitchFamily="2" charset="-78"/>
              </a:rPr>
              <a:t>10</a:t>
            </a:r>
            <a:endParaRPr lang="en-US" sz="3200" b="1" dirty="0">
              <a:cs typeface="B Lotus" pitchFamily="2" charset="-78"/>
            </a:endParaRPr>
          </a:p>
        </p:txBody>
      </p:sp>
      <p:sp>
        <p:nvSpPr>
          <p:cNvPr id="18"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منبع خطا در روش لوله مدرج و چگالی سنج</a:t>
            </a:r>
            <a:endParaRPr lang="en-US" sz="2400" b="1" kern="0" dirty="0">
              <a:solidFill>
                <a:srgbClr val="0C1B5A"/>
              </a:solidFill>
              <a:latin typeface="Arial"/>
              <a:cs typeface="B Lotus" pitchFamily="2" charset="-78"/>
            </a:endParaRPr>
          </a:p>
        </p:txBody>
      </p:sp>
      <p:sp>
        <p:nvSpPr>
          <p:cNvPr id="19" name="AutoShape 3"/>
          <p:cNvSpPr>
            <a:spLocks noChangeArrowheads="1"/>
          </p:cNvSpPr>
          <p:nvPr/>
        </p:nvSpPr>
        <p:spPr bwMode="gray">
          <a:xfrm rot="10800000">
            <a:off x="1828801" y="2695574"/>
            <a:ext cx="5316537" cy="2257425"/>
          </a:xfrm>
          <a:prstGeom prst="upArrow">
            <a:avLst>
              <a:gd name="adj1" fmla="val 56944"/>
              <a:gd name="adj2" fmla="val 50782"/>
            </a:avLst>
          </a:prstGeom>
          <a:gradFill rotWithShape="1">
            <a:gsLst>
              <a:gs pos="0">
                <a:schemeClr val="accent1"/>
              </a:gs>
              <a:gs pos="100000">
                <a:srgbClr val="C6D8EA"/>
              </a:gs>
            </a:gsLst>
            <a:lin ang="5400000" scaled="1"/>
          </a:gradFill>
          <a:ln w="9525" algn="ctr">
            <a:noFill/>
            <a:miter lim="800000"/>
            <a:headEnd/>
            <a:tailEnd/>
          </a:ln>
          <a:effectLst/>
        </p:spPr>
        <p:txBody>
          <a:bodyPr wrap="none" anchor="ctr"/>
          <a:lstStyle/>
          <a:p>
            <a:endParaRPr lang="en-US"/>
          </a:p>
        </p:txBody>
      </p:sp>
      <p:sp>
        <p:nvSpPr>
          <p:cNvPr id="20" name="AutoShape 4"/>
          <p:cNvSpPr>
            <a:spLocks noChangeArrowheads="1"/>
          </p:cNvSpPr>
          <p:nvPr/>
        </p:nvSpPr>
        <p:spPr bwMode="gray">
          <a:xfrm>
            <a:off x="1447800" y="5029200"/>
            <a:ext cx="60960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fa-IR" sz="2000" dirty="0" smtClean="0">
                <a:cs typeface="B Lotus" pitchFamily="2" charset="-78"/>
              </a:rPr>
              <a:t>استفاده از سیال با کشش سطحی پایین (الکل، تولوئن، تتراکلرین)</a:t>
            </a:r>
            <a:endParaRPr lang="en-US" sz="2000" dirty="0">
              <a:cs typeface="B Lotus" pitchFamily="2" charset="-78"/>
            </a:endParaRPr>
          </a:p>
        </p:txBody>
      </p:sp>
      <p:sp>
        <p:nvSpPr>
          <p:cNvPr id="21" name="Text Box 5"/>
          <p:cNvSpPr txBox="1">
            <a:spLocks noChangeArrowheads="1"/>
          </p:cNvSpPr>
          <p:nvPr/>
        </p:nvSpPr>
        <p:spPr bwMode="auto">
          <a:xfrm>
            <a:off x="4038600" y="3591580"/>
            <a:ext cx="1013419" cy="523220"/>
          </a:xfrm>
          <a:prstGeom prst="rect">
            <a:avLst/>
          </a:prstGeom>
          <a:noFill/>
          <a:ln w="9525" algn="ctr">
            <a:noFill/>
            <a:miter lim="800000"/>
            <a:headEnd/>
            <a:tailEnd/>
          </a:ln>
          <a:effectLst/>
        </p:spPr>
        <p:txBody>
          <a:bodyPr wrap="none">
            <a:spAutoFit/>
          </a:bodyPr>
          <a:lstStyle/>
          <a:p>
            <a:pPr algn="ctr"/>
            <a:r>
              <a:rPr lang="fa-IR" sz="2800" b="1" dirty="0" smtClean="0">
                <a:solidFill>
                  <a:schemeClr val="bg1"/>
                </a:solidFill>
                <a:cs typeface="B Lotus" pitchFamily="2" charset="-78"/>
              </a:rPr>
              <a:t>راه حل</a:t>
            </a:r>
            <a:endParaRPr lang="en-US" sz="2800" dirty="0">
              <a:solidFill>
                <a:schemeClr val="bg1"/>
              </a:solidFill>
              <a:cs typeface="B Lotus" pitchFamily="2" charset="-78"/>
            </a:endParaRPr>
          </a:p>
        </p:txBody>
      </p:sp>
      <p:grpSp>
        <p:nvGrpSpPr>
          <p:cNvPr id="22" name="Group 13"/>
          <p:cNvGrpSpPr>
            <a:grpSpLocks/>
          </p:cNvGrpSpPr>
          <p:nvPr/>
        </p:nvGrpSpPr>
        <p:grpSpPr bwMode="auto">
          <a:xfrm>
            <a:off x="3581400" y="1447800"/>
            <a:ext cx="1800233" cy="1766887"/>
            <a:chOff x="2946" y="2823"/>
            <a:chExt cx="1134" cy="1113"/>
          </a:xfrm>
        </p:grpSpPr>
        <p:sp>
          <p:nvSpPr>
            <p:cNvPr id="23" name="Oval 14"/>
            <p:cNvSpPr>
              <a:spLocks noChangeArrowheads="1"/>
            </p:cNvSpPr>
            <p:nvPr/>
          </p:nvSpPr>
          <p:spPr bwMode="gray">
            <a:xfrm>
              <a:off x="3120" y="3744"/>
              <a:ext cx="816" cy="192"/>
            </a:xfrm>
            <a:prstGeom prst="ellipse">
              <a:avLst/>
            </a:prstGeom>
            <a:gradFill rotWithShape="1">
              <a:gsLst>
                <a:gs pos="0">
                  <a:srgbClr val="969696"/>
                </a:gs>
                <a:gs pos="100000">
                  <a:srgbClr val="C6D8EA"/>
                </a:gs>
              </a:gsLst>
              <a:path path="shape">
                <a:fillToRect l="50000" t="50000" r="50000" b="50000"/>
              </a:path>
            </a:gradFill>
            <a:ln w="9525">
              <a:noFill/>
              <a:round/>
              <a:headEnd/>
              <a:tailEnd/>
            </a:ln>
            <a:effectLst/>
          </p:spPr>
          <p:txBody>
            <a:bodyPr wrap="none" anchor="ctr"/>
            <a:lstStyle/>
            <a:p>
              <a:pPr algn="ctr"/>
              <a:endParaRPr lang="en-US"/>
            </a:p>
          </p:txBody>
        </p:sp>
        <p:sp>
          <p:nvSpPr>
            <p:cNvPr id="24" name="Oval 15"/>
            <p:cNvSpPr>
              <a:spLocks noChangeArrowheads="1"/>
            </p:cNvSpPr>
            <p:nvPr/>
          </p:nvSpPr>
          <p:spPr bwMode="gray">
            <a:xfrm>
              <a:off x="3024" y="2823"/>
              <a:ext cx="973" cy="973"/>
            </a:xfrm>
            <a:prstGeom prst="ellipse">
              <a:avLst/>
            </a:prstGeom>
            <a:gradFill rotWithShape="1">
              <a:gsLst>
                <a:gs pos="0">
                  <a:schemeClr val="accent1"/>
                </a:gs>
                <a:gs pos="100000">
                  <a:schemeClr val="accent1">
                    <a:gamma/>
                    <a:shade val="57255"/>
                    <a:invGamma/>
                  </a:schemeClr>
                </a:gs>
              </a:gsLst>
              <a:path path="rect">
                <a:fillToRect l="100000" t="100000"/>
              </a:path>
            </a:gradFill>
            <a:ln w="9525" algn="ctr">
              <a:noFill/>
              <a:round/>
              <a:headEnd/>
              <a:tailEnd/>
            </a:ln>
            <a:effectLst/>
          </p:spPr>
          <p:txBody>
            <a:bodyPr wrap="none" anchor="ctr"/>
            <a:lstStyle/>
            <a:p>
              <a:endParaRPr lang="en-US"/>
            </a:p>
          </p:txBody>
        </p:sp>
        <p:sp>
          <p:nvSpPr>
            <p:cNvPr id="25" name="Oval 16"/>
            <p:cNvSpPr>
              <a:spLocks noChangeArrowheads="1"/>
            </p:cNvSpPr>
            <p:nvPr/>
          </p:nvSpPr>
          <p:spPr bwMode="gray">
            <a:xfrm>
              <a:off x="3045" y="2846"/>
              <a:ext cx="928" cy="929"/>
            </a:xfrm>
            <a:prstGeom prst="ellipse">
              <a:avLst/>
            </a:prstGeom>
            <a:gradFill rotWithShape="1">
              <a:gsLst>
                <a:gs pos="0">
                  <a:schemeClr val="accent1">
                    <a:alpha val="85001"/>
                  </a:schemeClr>
                </a:gs>
                <a:gs pos="100000">
                  <a:schemeClr val="accent1">
                    <a:gamma/>
                    <a:shade val="63529"/>
                    <a:invGamma/>
                  </a:schemeClr>
                </a:gs>
              </a:gsLst>
              <a:lin ang="2700000" scaled="1"/>
            </a:gradFill>
            <a:ln w="9525" algn="ctr">
              <a:noFill/>
              <a:round/>
              <a:headEnd/>
              <a:tailEnd/>
            </a:ln>
            <a:effectLst/>
          </p:spPr>
          <p:txBody>
            <a:bodyPr wrap="none" anchor="ctr"/>
            <a:lstStyle/>
            <a:p>
              <a:endParaRPr lang="en-US"/>
            </a:p>
          </p:txBody>
        </p:sp>
        <p:sp>
          <p:nvSpPr>
            <p:cNvPr id="26" name="Oval 17"/>
            <p:cNvSpPr>
              <a:spLocks noChangeArrowheads="1"/>
            </p:cNvSpPr>
            <p:nvPr/>
          </p:nvSpPr>
          <p:spPr bwMode="gray">
            <a:xfrm>
              <a:off x="3081" y="2880"/>
              <a:ext cx="839" cy="839"/>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endParaRPr lang="en-US"/>
            </a:p>
          </p:txBody>
        </p:sp>
        <p:pic>
          <p:nvPicPr>
            <p:cNvPr id="27" name="Picture 18" descr="Picture1"/>
            <p:cNvPicPr>
              <a:picLocks noChangeAspect="1" noChangeArrowheads="1"/>
            </p:cNvPicPr>
            <p:nvPr/>
          </p:nvPicPr>
          <p:blipFill>
            <a:blip r:embed="rId2"/>
            <a:srcRect/>
            <a:stretch>
              <a:fillRect/>
            </a:stretch>
          </p:blipFill>
          <p:spPr bwMode="gray">
            <a:xfrm>
              <a:off x="3045" y="2880"/>
              <a:ext cx="616" cy="616"/>
            </a:xfrm>
            <a:prstGeom prst="rect">
              <a:avLst/>
            </a:prstGeom>
            <a:noFill/>
          </p:spPr>
        </p:pic>
        <p:sp>
          <p:nvSpPr>
            <p:cNvPr id="28" name="Text Box 19"/>
            <p:cNvSpPr txBox="1">
              <a:spLocks noChangeArrowheads="1"/>
            </p:cNvSpPr>
            <p:nvPr/>
          </p:nvSpPr>
          <p:spPr bwMode="gray">
            <a:xfrm>
              <a:off x="2946" y="3015"/>
              <a:ext cx="1134" cy="640"/>
            </a:xfrm>
            <a:prstGeom prst="rect">
              <a:avLst/>
            </a:prstGeom>
            <a:noFill/>
            <a:ln w="9525" algn="ctr">
              <a:noFill/>
              <a:miter lim="800000"/>
              <a:headEnd/>
              <a:tailEnd/>
            </a:ln>
            <a:effectLst/>
          </p:spPr>
          <p:txBody>
            <a:bodyPr wrap="square">
              <a:spAutoFit/>
            </a:bodyPr>
            <a:lstStyle/>
            <a:p>
              <a:pPr algn="ctr"/>
              <a:r>
                <a:rPr lang="fa-IR" sz="2000" b="1" dirty="0" smtClean="0">
                  <a:latin typeface="Verdana" pitchFamily="34" charset="0"/>
                  <a:cs typeface="B Lotus" pitchFamily="2" charset="-78"/>
                </a:rPr>
                <a:t>چسبیدن یا جذب حباب های هوا به ذرات جامد</a:t>
              </a:r>
              <a:endParaRPr lang="en-US" sz="2000" dirty="0">
                <a:cs typeface="B Lotus" pitchFamily="2" charset="-78"/>
              </a:endParaRPr>
            </a:p>
          </p:txBody>
        </p:sp>
      </p:grpSp>
      <p:sp>
        <p:nvSpPr>
          <p:cNvPr id="29" name="AutoShape 4"/>
          <p:cNvSpPr>
            <a:spLocks noChangeArrowheads="1"/>
          </p:cNvSpPr>
          <p:nvPr/>
        </p:nvSpPr>
        <p:spPr bwMode="gray">
          <a:xfrm>
            <a:off x="1447800" y="5715000"/>
            <a:ext cx="60960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fa-IR" sz="2000" dirty="0" smtClean="0">
                <a:cs typeface="B Lotus" pitchFamily="2" charset="-78"/>
              </a:rPr>
              <a:t>وارد کردن ضربه آهسته به لوله مدرج و چگالی سنج پس از ریختن مواد جامد</a:t>
            </a:r>
            <a:endParaRPr lang="en-US" sz="2000" dirty="0">
              <a:cs typeface="B Lotus"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6"/>
          <p:cNvSpPr>
            <a:spLocks noChangeArrowheads="1"/>
          </p:cNvSpPr>
          <p:nvPr/>
        </p:nvSpPr>
        <p:spPr bwMode="gray">
          <a:xfrm>
            <a:off x="5410200" y="3467100"/>
            <a:ext cx="2362200" cy="9144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pSp>
        <p:nvGrpSpPr>
          <p:cNvPr id="10" name="Group 10"/>
          <p:cNvGrpSpPr>
            <a:grpSpLocks/>
          </p:cNvGrpSpPr>
          <p:nvPr/>
        </p:nvGrpSpPr>
        <p:grpSpPr bwMode="auto">
          <a:xfrm>
            <a:off x="42863" y="6215062"/>
            <a:ext cx="642937" cy="642938"/>
            <a:chOff x="1289" y="582"/>
            <a:chExt cx="668" cy="668"/>
          </a:xfrm>
        </p:grpSpPr>
        <p:sp>
          <p:nvSpPr>
            <p:cNvPr id="11"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2"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16" name="TextBox 15"/>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11</a:t>
            </a:r>
            <a:endParaRPr lang="en-US" sz="3200" b="1" dirty="0">
              <a:cs typeface="B Lotus" pitchFamily="2" charset="-78"/>
            </a:endParaRPr>
          </a:p>
        </p:txBody>
      </p:sp>
      <p:sp>
        <p:nvSpPr>
          <p:cNvPr id="17"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مشخصه حجم</a:t>
            </a:r>
            <a:endParaRPr lang="en-US" sz="2400" b="1" kern="0" dirty="0">
              <a:solidFill>
                <a:srgbClr val="0C1B5A"/>
              </a:solidFill>
              <a:latin typeface="Arial"/>
              <a:cs typeface="B Lotus" pitchFamily="2" charset="-78"/>
            </a:endParaRPr>
          </a:p>
        </p:txBody>
      </p:sp>
      <p:sp>
        <p:nvSpPr>
          <p:cNvPr id="18" name="TextBox 17"/>
          <p:cNvSpPr txBox="1"/>
          <p:nvPr/>
        </p:nvSpPr>
        <p:spPr>
          <a:xfrm>
            <a:off x="1828800" y="1752600"/>
            <a:ext cx="7086600" cy="461665"/>
          </a:xfrm>
          <a:prstGeom prst="rect">
            <a:avLst/>
          </a:prstGeom>
          <a:noFill/>
        </p:spPr>
        <p:txBody>
          <a:bodyPr wrap="square" rtlCol="0">
            <a:spAutoFit/>
          </a:bodyPr>
          <a:lstStyle/>
          <a:p>
            <a:pPr algn="just" rtl="1">
              <a:buFont typeface="Wingdings" pitchFamily="2" charset="2"/>
              <a:buChar char="Ø"/>
            </a:pPr>
            <a:r>
              <a:rPr lang="fa-IR" sz="2400" dirty="0" smtClean="0">
                <a:cs typeface="B Lotus" pitchFamily="2" charset="-78"/>
              </a:rPr>
              <a:t> تعیین حجم میوه ها و سبزیجات با روش جابجایی آب</a:t>
            </a:r>
            <a:endParaRPr lang="en-US" sz="2400" dirty="0">
              <a:cs typeface="B Lotus" pitchFamily="2" charset="-78"/>
            </a:endParaRPr>
          </a:p>
        </p:txBody>
      </p:sp>
      <p:pic>
        <p:nvPicPr>
          <p:cNvPr id="19" name="Picture 3"/>
          <p:cNvPicPr>
            <a:picLocks noChangeAspect="1" noChangeArrowheads="1"/>
          </p:cNvPicPr>
          <p:nvPr/>
        </p:nvPicPr>
        <p:blipFill>
          <a:blip r:embed="rId3"/>
          <a:srcRect l="26059" t="22099" r="18277" b="16867"/>
          <a:stretch>
            <a:fillRect/>
          </a:stretch>
        </p:blipFill>
        <p:spPr bwMode="auto">
          <a:xfrm>
            <a:off x="304800" y="2362200"/>
            <a:ext cx="3569644" cy="2936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0" name="Object 19"/>
          <p:cNvGraphicFramePr>
            <a:graphicFrameLocks noChangeAspect="1"/>
          </p:cNvGraphicFramePr>
          <p:nvPr/>
        </p:nvGraphicFramePr>
        <p:xfrm>
          <a:off x="5246688" y="2438400"/>
          <a:ext cx="2801937" cy="762000"/>
        </p:xfrm>
        <a:graphic>
          <a:graphicData uri="http://schemas.openxmlformats.org/presentationml/2006/ole">
            <mc:AlternateContent xmlns:mc="http://schemas.openxmlformats.org/markup-compatibility/2006">
              <mc:Choice xmlns:v="urn:schemas-microsoft-com:vml" Requires="v">
                <p:oleObj spid="_x0000_s43044" name="Equation" r:id="rId4" imgW="1587240" imgH="431640" progId="Equation.3">
                  <p:embed/>
                </p:oleObj>
              </mc:Choice>
              <mc:Fallback>
                <p:oleObj name="Equation" r:id="rId4" imgW="15872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688" y="2438400"/>
                        <a:ext cx="280193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5586413" y="3505200"/>
          <a:ext cx="2151062" cy="914400"/>
        </p:xfrm>
        <a:graphic>
          <a:graphicData uri="http://schemas.openxmlformats.org/presentationml/2006/ole">
            <mc:AlternateContent xmlns:mc="http://schemas.openxmlformats.org/markup-compatibility/2006">
              <mc:Choice xmlns:v="urn:schemas-microsoft-com:vml" Requires="v">
                <p:oleObj spid="_x0000_s43045" name="Equation" r:id="rId6" imgW="1015920" imgH="431640" progId="Equation.3">
                  <p:embed/>
                </p:oleObj>
              </mc:Choice>
              <mc:Fallback>
                <p:oleObj name="Equation" r:id="rId6" imgW="101592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6413" y="3505200"/>
                        <a:ext cx="215106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5638800" y="4648200"/>
            <a:ext cx="3352800" cy="923330"/>
          </a:xfrm>
          <a:prstGeom prst="rect">
            <a:avLst/>
          </a:prstGeom>
          <a:noFill/>
        </p:spPr>
        <p:txBody>
          <a:bodyPr wrap="square" rtlCol="0">
            <a:spAutoFit/>
          </a:bodyPr>
          <a:lstStyle/>
          <a:p>
            <a:pPr algn="just" rtl="1"/>
            <a:r>
              <a:rPr lang="en-US" i="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bws</a:t>
            </a:r>
            <a:r>
              <a:rPr lang="fa-IR" dirty="0" smtClean="0">
                <a:cs typeface="B Lotus" pitchFamily="2" charset="-78"/>
              </a:rPr>
              <a:t>: جرم ظرف، آب و جسم جامد (</a:t>
            </a:r>
            <a:r>
              <a:rPr lang="en-US" sz="1600" i="1" dirty="0" err="1" smtClean="0">
                <a:latin typeface="Times New Roman"/>
                <a:ea typeface="Times New Roman"/>
              </a:rPr>
              <a:t>gr</a:t>
            </a:r>
            <a:r>
              <a:rPr lang="fa-IR" dirty="0" smtClean="0">
                <a:cs typeface="B Lotus" pitchFamily="2" charset="-78"/>
              </a:rPr>
              <a:t>)</a:t>
            </a:r>
          </a:p>
          <a:p>
            <a:pPr algn="just" rtl="1"/>
            <a:r>
              <a:rPr lang="en-US" i="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bw</a:t>
            </a:r>
            <a:r>
              <a:rPr lang="fa-IR" dirty="0" smtClean="0">
                <a:cs typeface="B Lotus" pitchFamily="2" charset="-78"/>
              </a:rPr>
              <a:t>: جرم ظرف و آب (</a:t>
            </a:r>
            <a:r>
              <a:rPr lang="en-US" sz="1600" i="1" dirty="0" err="1" smtClean="0">
                <a:latin typeface="Times New Roman"/>
                <a:ea typeface="Times New Roman"/>
              </a:rPr>
              <a:t>gr</a:t>
            </a:r>
            <a:r>
              <a:rPr lang="fa-IR" dirty="0" smtClean="0">
                <a:cs typeface="B Lotus" pitchFamily="2" charset="-78"/>
              </a:rPr>
              <a:t>)</a:t>
            </a:r>
          </a:p>
          <a:p>
            <a:pPr algn="just" rtl="1"/>
            <a:r>
              <a:rPr lang="en-US" i="1" dirty="0" err="1" smtClean="0">
                <a:latin typeface="Times New Roman" pitchFamily="18" charset="0"/>
                <a:cs typeface="Times New Roman" pitchFamily="18" charset="0"/>
              </a:rPr>
              <a:t>ρ</a:t>
            </a:r>
            <a:r>
              <a:rPr lang="en-US" i="1" baseline="-25000" dirty="0" err="1" smtClean="0">
                <a:latin typeface="Times New Roman" pitchFamily="18" charset="0"/>
                <a:cs typeface="Times New Roman" pitchFamily="18" charset="0"/>
              </a:rPr>
              <a:t>w</a:t>
            </a:r>
            <a:r>
              <a:rPr lang="fa-IR" dirty="0" smtClean="0">
                <a:cs typeface="B Lotus" pitchFamily="2" charset="-78"/>
              </a:rPr>
              <a:t>: چگالی آب (</a:t>
            </a:r>
            <a:r>
              <a:rPr lang="en-US" i="1" dirty="0" err="1" smtClean="0">
                <a:latin typeface="Times New Roman"/>
                <a:ea typeface="Times New Roman"/>
              </a:rPr>
              <a:t>gr</a:t>
            </a:r>
            <a:r>
              <a:rPr lang="en-US" i="1" dirty="0" smtClean="0">
                <a:latin typeface="Times New Roman"/>
                <a:ea typeface="Times New Roman"/>
              </a:rPr>
              <a:t>/cm</a:t>
            </a:r>
            <a:r>
              <a:rPr lang="en-US" i="1" baseline="30000" dirty="0" smtClean="0">
                <a:latin typeface="Times New Roman"/>
                <a:ea typeface="Times New Roman"/>
              </a:rPr>
              <a:t>3</a:t>
            </a:r>
            <a:r>
              <a:rPr lang="en-US" i="1" dirty="0" smtClean="0">
                <a:latin typeface="Times New Roman"/>
                <a:ea typeface="Times New Roman"/>
              </a:rPr>
              <a:t> </a:t>
            </a:r>
            <a:r>
              <a:rPr lang="fa-IR" dirty="0" smtClean="0">
                <a:cs typeface="B Lotus" pitchFamily="2" charset="-78"/>
              </a:rPr>
              <a:t>)</a:t>
            </a:r>
            <a:endParaRPr lang="en-US" dirty="0">
              <a:cs typeface="B Lotus" pitchFamily="2" charset="-78"/>
            </a:endParaRPr>
          </a:p>
        </p:txBody>
      </p:sp>
      <p:sp>
        <p:nvSpPr>
          <p:cNvPr id="24" name="TextBox 23"/>
          <p:cNvSpPr txBox="1"/>
          <p:nvPr/>
        </p:nvSpPr>
        <p:spPr>
          <a:xfrm>
            <a:off x="914400" y="5791200"/>
            <a:ext cx="8153400" cy="707886"/>
          </a:xfrm>
          <a:prstGeom prst="rect">
            <a:avLst/>
          </a:prstGeom>
          <a:noFill/>
        </p:spPr>
        <p:txBody>
          <a:bodyPr wrap="square" rtlCol="0">
            <a:spAutoFit/>
          </a:bodyPr>
          <a:lstStyle/>
          <a:p>
            <a:pPr algn="just" rtl="1">
              <a:buFont typeface="Wingdings" pitchFamily="2" charset="2"/>
              <a:buChar char="v"/>
            </a:pPr>
            <a:r>
              <a:rPr lang="fa-IR" sz="2000" dirty="0" smtClean="0">
                <a:cs typeface="B Lotus" pitchFamily="2" charset="-78"/>
              </a:rPr>
              <a:t>  اگر جسم جامد سنگین تر از آب باشد، آن را باید با یک نخ معلق نگهداشت.</a:t>
            </a:r>
          </a:p>
          <a:p>
            <a:pPr algn="just" rtl="1">
              <a:buFont typeface="Wingdings" pitchFamily="2" charset="2"/>
              <a:buChar char="v"/>
            </a:pPr>
            <a:r>
              <a:rPr lang="fa-IR" sz="2000" dirty="0" smtClean="0">
                <a:cs typeface="B Lotus" pitchFamily="2" charset="-78"/>
              </a:rPr>
              <a:t> اگر جسم سبک تر از آب باشد، آن را باید با یک میله نازک زیر سطح آب قرار داد. </a:t>
            </a:r>
            <a:endParaRPr lang="en-US" sz="2000" dirty="0">
              <a:cs typeface="B Lotus"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p:cNvSpPr>
            <a:spLocks noChangeArrowheads="1"/>
          </p:cNvSpPr>
          <p:nvPr/>
        </p:nvSpPr>
        <p:spPr bwMode="gray">
          <a:xfrm>
            <a:off x="5778500" y="3168066"/>
            <a:ext cx="2832100" cy="7620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pSp>
        <p:nvGrpSpPr>
          <p:cNvPr id="27"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12</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مشخصه حجم</a:t>
            </a:r>
            <a:endParaRPr lang="en-US" sz="2400" b="1" kern="0" dirty="0">
              <a:solidFill>
                <a:srgbClr val="0C1B5A"/>
              </a:solidFill>
              <a:latin typeface="Arial"/>
              <a:cs typeface="B Lotus" pitchFamily="2" charset="-78"/>
            </a:endParaRPr>
          </a:p>
        </p:txBody>
      </p:sp>
      <p:sp>
        <p:nvSpPr>
          <p:cNvPr id="12" name="TextBox 11"/>
          <p:cNvSpPr txBox="1"/>
          <p:nvPr/>
        </p:nvSpPr>
        <p:spPr>
          <a:xfrm>
            <a:off x="304800" y="1752600"/>
            <a:ext cx="8610600" cy="430887"/>
          </a:xfrm>
          <a:prstGeom prst="rect">
            <a:avLst/>
          </a:prstGeom>
          <a:noFill/>
        </p:spPr>
        <p:txBody>
          <a:bodyPr wrap="square" rtlCol="0">
            <a:spAutoFit/>
          </a:bodyPr>
          <a:lstStyle/>
          <a:p>
            <a:pPr algn="just" rtl="1">
              <a:buFont typeface="Wingdings" pitchFamily="2" charset="2"/>
              <a:buChar char="Ø"/>
            </a:pPr>
            <a:r>
              <a:rPr lang="fa-IR" sz="2000" dirty="0" smtClean="0">
                <a:cs typeface="B Lotus" pitchFamily="2" charset="-78"/>
              </a:rPr>
              <a:t> </a:t>
            </a:r>
            <a:r>
              <a:rPr lang="fa-IR" sz="2200" dirty="0" smtClean="0">
                <a:cs typeface="B Lotus" pitchFamily="2" charset="-78"/>
              </a:rPr>
              <a:t>تعیین حجم محصولات با چگالی سنج هوا مقایسه ای </a:t>
            </a:r>
            <a:r>
              <a:rPr lang="fa-IR" sz="2000" dirty="0" smtClean="0">
                <a:cs typeface="B Lotus" pitchFamily="2" charset="-78"/>
              </a:rPr>
              <a:t>(</a:t>
            </a:r>
            <a:r>
              <a:rPr lang="en-US" sz="2000" dirty="0" smtClean="0">
                <a:cs typeface="B Lotus" pitchFamily="2" charset="-78"/>
              </a:rPr>
              <a:t>Air-Comparison </a:t>
            </a:r>
            <a:r>
              <a:rPr lang="en-US" sz="2000" dirty="0" err="1" smtClean="0">
                <a:cs typeface="B Lotus" pitchFamily="2" charset="-78"/>
              </a:rPr>
              <a:t>Pycnometer</a:t>
            </a:r>
            <a:r>
              <a:rPr lang="fa-IR" sz="2000" dirty="0" smtClean="0">
                <a:cs typeface="B Lotus" pitchFamily="2" charset="-78"/>
              </a:rPr>
              <a:t>)</a:t>
            </a:r>
            <a:endParaRPr lang="en-US" sz="2000" dirty="0">
              <a:cs typeface="B Lotus" pitchFamily="2" charset="-78"/>
            </a:endParaRPr>
          </a:p>
        </p:txBody>
      </p:sp>
      <p:graphicFrame>
        <p:nvGraphicFramePr>
          <p:cNvPr id="15" name="Object 14"/>
          <p:cNvGraphicFramePr>
            <a:graphicFrameLocks noChangeAspect="1"/>
          </p:cNvGraphicFramePr>
          <p:nvPr/>
        </p:nvGraphicFramePr>
        <p:xfrm>
          <a:off x="5943600" y="3124200"/>
          <a:ext cx="2438400" cy="882065"/>
        </p:xfrm>
        <a:graphic>
          <a:graphicData uri="http://schemas.openxmlformats.org/presentationml/2006/ole">
            <mc:AlternateContent xmlns:mc="http://schemas.openxmlformats.org/markup-compatibility/2006">
              <mc:Choice xmlns:v="urn:schemas-microsoft-com:vml" Requires="v">
                <p:oleObj spid="_x0000_s44054" name="Equation" r:id="rId3" imgW="1193760" imgH="431640" progId="Equation.3">
                  <p:embed/>
                </p:oleObj>
              </mc:Choice>
              <mc:Fallback>
                <p:oleObj name="Equation" r:id="rId3" imgW="1193760" imgH="431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24200"/>
                        <a:ext cx="2438400" cy="882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743200" y="4771072"/>
            <a:ext cx="6248400" cy="1477328"/>
          </a:xfrm>
          <a:prstGeom prst="rect">
            <a:avLst/>
          </a:prstGeom>
          <a:noFill/>
        </p:spPr>
        <p:txBody>
          <a:bodyPr wrap="square" rtlCol="0">
            <a:spAutoFit/>
          </a:bodyPr>
          <a:lstStyle/>
          <a:p>
            <a:pPr algn="just" rtl="1"/>
            <a:r>
              <a:rPr lang="en-US" i="1" dirty="0" smtClean="0">
                <a:latin typeface="Times New Roman" pitchFamily="18" charset="0"/>
                <a:cs typeface="Times New Roman" pitchFamily="18" charset="0"/>
              </a:rPr>
              <a:t>V</a:t>
            </a:r>
            <a:r>
              <a:rPr lang="en-US" i="1" baseline="-25000" dirty="0" smtClean="0">
                <a:latin typeface="Times New Roman" pitchFamily="18" charset="0"/>
                <a:cs typeface="Times New Roman" pitchFamily="18" charset="0"/>
              </a:rPr>
              <a:t>S</a:t>
            </a:r>
            <a:r>
              <a:rPr lang="fa-IR" dirty="0" smtClean="0">
                <a:cs typeface="B Lotus" pitchFamily="2" charset="-78"/>
              </a:rPr>
              <a:t>: حجم مواد جامد (</a:t>
            </a:r>
            <a:r>
              <a:rPr lang="en-US" sz="1600" i="1" dirty="0" smtClean="0">
                <a:latin typeface="Times New Roman"/>
                <a:ea typeface="Times New Roman"/>
              </a:rPr>
              <a:t>cm</a:t>
            </a:r>
            <a:r>
              <a:rPr lang="en-US" sz="1600" i="1" baseline="30000" dirty="0" smtClean="0">
                <a:latin typeface="Times New Roman"/>
                <a:ea typeface="Times New Roman"/>
              </a:rPr>
              <a:t>3</a:t>
            </a:r>
            <a:r>
              <a:rPr lang="fa-IR" dirty="0" smtClean="0">
                <a:cs typeface="B Lotus" pitchFamily="2" charset="-78"/>
              </a:rPr>
              <a:t>)</a:t>
            </a:r>
          </a:p>
          <a:p>
            <a:pPr algn="just" rtl="1"/>
            <a:r>
              <a:rPr lang="en-US" i="1" dirty="0" smtClean="0">
                <a:latin typeface="Times New Roman" pitchFamily="18" charset="0"/>
                <a:cs typeface="Times New Roman" pitchFamily="18" charset="0"/>
              </a:rPr>
              <a:t>V</a:t>
            </a:r>
            <a:r>
              <a:rPr lang="en-US" i="1" baseline="-25000" dirty="0" smtClean="0">
                <a:latin typeface="Times New Roman" pitchFamily="18" charset="0"/>
                <a:cs typeface="Times New Roman" pitchFamily="18" charset="0"/>
              </a:rPr>
              <a:t>1</a:t>
            </a:r>
            <a:r>
              <a:rPr lang="fa-IR" dirty="0" smtClean="0">
                <a:cs typeface="B Lotus" pitchFamily="2" charset="-78"/>
              </a:rPr>
              <a:t>: حجم داخلی محفظه 1 (</a:t>
            </a:r>
            <a:r>
              <a:rPr lang="en-US" sz="1600" i="1" dirty="0" smtClean="0">
                <a:latin typeface="Times New Roman"/>
                <a:ea typeface="Times New Roman"/>
              </a:rPr>
              <a:t>cm</a:t>
            </a:r>
            <a:r>
              <a:rPr lang="en-US" sz="1600" i="1" baseline="30000" dirty="0" smtClean="0">
                <a:latin typeface="Times New Roman"/>
                <a:ea typeface="Times New Roman"/>
              </a:rPr>
              <a:t>3</a:t>
            </a:r>
            <a:r>
              <a:rPr lang="fa-IR" dirty="0" smtClean="0">
                <a:cs typeface="B Lotus" pitchFamily="2" charset="-78"/>
              </a:rPr>
              <a:t>)</a:t>
            </a:r>
          </a:p>
          <a:p>
            <a:pPr algn="just" rtl="1"/>
            <a:r>
              <a:rPr lang="en-US" i="1" dirty="0" smtClean="0">
                <a:latin typeface="Times New Roman" pitchFamily="18" charset="0"/>
                <a:cs typeface="Times New Roman" pitchFamily="18" charset="0"/>
              </a:rPr>
              <a:t>V</a:t>
            </a:r>
            <a:r>
              <a:rPr lang="en-US" i="1" baseline="-25000" dirty="0" smtClean="0">
                <a:latin typeface="Times New Roman" pitchFamily="18" charset="0"/>
                <a:cs typeface="Times New Roman" pitchFamily="18" charset="0"/>
              </a:rPr>
              <a:t>2</a:t>
            </a:r>
            <a:r>
              <a:rPr lang="fa-IR" dirty="0" smtClean="0">
                <a:cs typeface="B Lotus" pitchFamily="2" charset="-78"/>
              </a:rPr>
              <a:t>: حجم داخلی محفظه 2 (</a:t>
            </a:r>
            <a:r>
              <a:rPr lang="en-US" sz="1600" i="1" dirty="0" smtClean="0">
                <a:latin typeface="Times New Roman"/>
                <a:ea typeface="Times New Roman"/>
              </a:rPr>
              <a:t>cm</a:t>
            </a:r>
            <a:r>
              <a:rPr lang="en-US" sz="1600" i="1" baseline="30000" dirty="0" smtClean="0">
                <a:latin typeface="Times New Roman"/>
                <a:ea typeface="Times New Roman"/>
              </a:rPr>
              <a:t>3</a:t>
            </a:r>
            <a:r>
              <a:rPr lang="fa-IR" dirty="0" smtClean="0">
                <a:cs typeface="B Lotus" pitchFamily="2" charset="-78"/>
              </a:rPr>
              <a:t>)</a:t>
            </a:r>
            <a:endParaRPr lang="fa-IR" i="1" dirty="0" smtClean="0">
              <a:latin typeface="Times New Roman" pitchFamily="18" charset="0"/>
              <a:cs typeface="Times New Roman" pitchFamily="18" charset="0"/>
            </a:endParaRPr>
          </a:p>
          <a:p>
            <a:pPr algn="just" rtl="1"/>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1</a:t>
            </a:r>
            <a:r>
              <a:rPr lang="fa-IR" dirty="0" smtClean="0">
                <a:cs typeface="B Lotus" pitchFamily="2" charset="-78"/>
              </a:rPr>
              <a:t>: فشار در محفظه 1 در حالت پر شده از هوا توسط کمپرسور (</a:t>
            </a:r>
            <a:r>
              <a:rPr lang="en-US" sz="1600" i="1" dirty="0" smtClean="0">
                <a:latin typeface="Times New Roman"/>
                <a:ea typeface="Times New Roman"/>
              </a:rPr>
              <a:t>Pa</a:t>
            </a:r>
            <a:r>
              <a:rPr lang="fa-IR" dirty="0" smtClean="0">
                <a:cs typeface="B Lotus" pitchFamily="2" charset="-78"/>
              </a:rPr>
              <a:t>)</a:t>
            </a:r>
          </a:p>
          <a:p>
            <a:pPr algn="just" rtl="1"/>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2</a:t>
            </a:r>
            <a:r>
              <a:rPr lang="fa-IR" dirty="0" smtClean="0">
                <a:cs typeface="B Lotus" pitchFamily="2" charset="-78"/>
              </a:rPr>
              <a:t>: فشار تعادلی در حالت باز بودن سوپاپ 2 و بسته بودن سایر سوپاپ ها (</a:t>
            </a:r>
            <a:r>
              <a:rPr lang="en-US" sz="1600" i="1" dirty="0" smtClean="0">
                <a:latin typeface="Times New Roman"/>
                <a:ea typeface="Times New Roman"/>
              </a:rPr>
              <a:t>Pa</a:t>
            </a:r>
            <a:r>
              <a:rPr lang="fa-IR" dirty="0" smtClean="0">
                <a:cs typeface="B Lotus" pitchFamily="2" charset="-78"/>
              </a:rPr>
              <a:t>)</a:t>
            </a:r>
          </a:p>
        </p:txBody>
      </p:sp>
      <p:pic>
        <p:nvPicPr>
          <p:cNvPr id="44038" name="Picture 6" descr="C:\Users\Kaveh\Desktop\050920101429.jpg"/>
          <p:cNvPicPr>
            <a:picLocks noChangeAspect="1" noChangeArrowheads="1"/>
          </p:cNvPicPr>
          <p:nvPr/>
        </p:nvPicPr>
        <p:blipFill>
          <a:blip r:embed="rId5" cstate="print"/>
          <a:srcRect/>
          <a:stretch>
            <a:fillRect/>
          </a:stretch>
        </p:blipFill>
        <p:spPr bwMode="auto">
          <a:xfrm>
            <a:off x="304800" y="2438400"/>
            <a:ext cx="4876800" cy="2445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13</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dirty="0" smtClean="0">
                <a:cs typeface="B Lotus" pitchFamily="2" charset="-78"/>
              </a:rPr>
              <a:t>تعیین حجم محصولات با چگالی سنج هوا مقایسه ای</a:t>
            </a:r>
            <a:endParaRPr lang="en-US" sz="2400" b="1" kern="0" dirty="0">
              <a:solidFill>
                <a:srgbClr val="0C1B5A"/>
              </a:solidFill>
              <a:latin typeface="Arial"/>
              <a:cs typeface="B Lotus" pitchFamily="2" charset="-78"/>
            </a:endParaRPr>
          </a:p>
        </p:txBody>
      </p:sp>
      <p:sp>
        <p:nvSpPr>
          <p:cNvPr id="12" name="TextBox 11"/>
          <p:cNvSpPr txBox="1"/>
          <p:nvPr/>
        </p:nvSpPr>
        <p:spPr>
          <a:xfrm>
            <a:off x="7696200" y="1752600"/>
            <a:ext cx="1219200" cy="523220"/>
          </a:xfrm>
          <a:prstGeom prst="rect">
            <a:avLst/>
          </a:prstGeom>
          <a:noFill/>
        </p:spPr>
        <p:txBody>
          <a:bodyPr wrap="square" rtlCol="0">
            <a:spAutoFit/>
          </a:bodyPr>
          <a:lstStyle/>
          <a:p>
            <a:pPr algn="just" rtl="1">
              <a:buFont typeface="Wingdings" pitchFamily="2" charset="2"/>
              <a:buChar char="Ø"/>
            </a:pPr>
            <a:r>
              <a:rPr lang="fa-IR" sz="2800" dirty="0" smtClean="0">
                <a:cs typeface="B Lotus" pitchFamily="2" charset="-78"/>
              </a:rPr>
              <a:t> اثبات:</a:t>
            </a:r>
            <a:endParaRPr lang="en-US" sz="2800" dirty="0">
              <a:cs typeface="B Lotus" pitchFamily="2" charset="-78"/>
            </a:endParaRPr>
          </a:p>
        </p:txBody>
      </p:sp>
      <p:sp>
        <p:nvSpPr>
          <p:cNvPr id="13" name="TextBox 12"/>
          <p:cNvSpPr txBox="1"/>
          <p:nvPr/>
        </p:nvSpPr>
        <p:spPr>
          <a:xfrm>
            <a:off x="304800" y="2133600"/>
            <a:ext cx="1981200" cy="400110"/>
          </a:xfrm>
          <a:prstGeom prst="rect">
            <a:avLst/>
          </a:prstGeom>
          <a:noFill/>
        </p:spPr>
        <p:txBody>
          <a:bodyPr wrap="square" rtlCol="0">
            <a:spAutoFit/>
          </a:bodyPr>
          <a:lstStyle/>
          <a:p>
            <a:r>
              <a:rPr lang="fa-IR" sz="2000" dirty="0" smtClean="0">
                <a:cs typeface="B Lotus" pitchFamily="2" charset="-78"/>
              </a:rPr>
              <a:t>قانون گازهای ایده آل</a:t>
            </a:r>
            <a:endParaRPr lang="en-US" sz="2000" dirty="0">
              <a:cs typeface="B Lotus" pitchFamily="2" charset="-78"/>
            </a:endParaRPr>
          </a:p>
        </p:txBody>
      </p:sp>
      <p:sp>
        <p:nvSpPr>
          <p:cNvPr id="14" name="AutoShape 7"/>
          <p:cNvSpPr>
            <a:spLocks noChangeArrowheads="1"/>
          </p:cNvSpPr>
          <p:nvPr/>
        </p:nvSpPr>
        <p:spPr bwMode="gray">
          <a:xfrm>
            <a:off x="2179637" y="2209800"/>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graphicFrame>
        <p:nvGraphicFramePr>
          <p:cNvPr id="15" name="Object 14"/>
          <p:cNvGraphicFramePr>
            <a:graphicFrameLocks noChangeAspect="1"/>
          </p:cNvGraphicFramePr>
          <p:nvPr/>
        </p:nvGraphicFramePr>
        <p:xfrm>
          <a:off x="3048000" y="1981199"/>
          <a:ext cx="1447800" cy="712409"/>
        </p:xfrm>
        <a:graphic>
          <a:graphicData uri="http://schemas.openxmlformats.org/presentationml/2006/ole">
            <mc:AlternateContent xmlns:mc="http://schemas.openxmlformats.org/markup-compatibility/2006">
              <mc:Choice xmlns:v="urn:schemas-microsoft-com:vml" Requires="v">
                <p:oleObj spid="_x0000_s45092" name="Equation" r:id="rId3" imgW="799920" imgH="393480" progId="Equation.3">
                  <p:embed/>
                </p:oleObj>
              </mc:Choice>
              <mc:Fallback>
                <p:oleObj name="Equation" r:id="rId3" imgW="79992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981199"/>
                        <a:ext cx="1447800" cy="712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477000" y="2286000"/>
            <a:ext cx="2438400" cy="1477328"/>
          </a:xfrm>
          <a:prstGeom prst="rect">
            <a:avLst/>
          </a:prstGeom>
          <a:noFill/>
        </p:spPr>
        <p:txBody>
          <a:bodyPr wrap="square" rtlCol="0">
            <a:spAutoFit/>
          </a:bodyPr>
          <a:lstStyle/>
          <a:p>
            <a:pPr algn="just" rtl="1"/>
            <a:r>
              <a:rPr lang="en-US" i="1" dirty="0" smtClean="0">
                <a:latin typeface="Times New Roman" pitchFamily="18" charset="0"/>
                <a:cs typeface="Times New Roman" pitchFamily="18" charset="0"/>
              </a:rPr>
              <a:t>P</a:t>
            </a:r>
            <a:r>
              <a:rPr lang="fa-IR" dirty="0" smtClean="0">
                <a:cs typeface="B Lotus" pitchFamily="2" charset="-78"/>
              </a:rPr>
              <a:t>: فشار مطلق درون ظرف</a:t>
            </a:r>
          </a:p>
          <a:p>
            <a:pPr algn="just" rtl="1"/>
            <a:r>
              <a:rPr lang="en-US" i="1" dirty="0" err="1" smtClean="0">
                <a:latin typeface="Times New Roman" pitchFamily="18" charset="0"/>
                <a:cs typeface="Times New Roman" pitchFamily="18" charset="0"/>
              </a:rPr>
              <a:t>V</a:t>
            </a:r>
            <a:r>
              <a:rPr lang="en-US" i="1" baseline="-25000" dirty="0" err="1" smtClean="0">
                <a:latin typeface="Times New Roman" pitchFamily="18" charset="0"/>
                <a:cs typeface="Times New Roman" pitchFamily="18" charset="0"/>
              </a:rPr>
              <a:t>a</a:t>
            </a:r>
            <a:r>
              <a:rPr lang="fa-IR" dirty="0" smtClean="0">
                <a:cs typeface="B Lotus" pitchFamily="2" charset="-78"/>
              </a:rPr>
              <a:t>: حجم هوای درون ظرف</a:t>
            </a:r>
          </a:p>
          <a:p>
            <a:pPr algn="just" rtl="1"/>
            <a:r>
              <a:rPr lang="en-US" i="1" dirty="0" smtClean="0">
                <a:latin typeface="Times New Roman" pitchFamily="18" charset="0"/>
                <a:cs typeface="Times New Roman" pitchFamily="18" charset="0"/>
              </a:rPr>
              <a:t>M</a:t>
            </a:r>
            <a:r>
              <a:rPr lang="fa-IR" dirty="0" smtClean="0">
                <a:cs typeface="B Lotus" pitchFamily="2" charset="-78"/>
              </a:rPr>
              <a:t>: جرم هوای درون ظرف</a:t>
            </a:r>
            <a:endParaRPr lang="fa-IR" i="1" dirty="0" smtClean="0">
              <a:latin typeface="Times New Roman" pitchFamily="18" charset="0"/>
              <a:cs typeface="Times New Roman" pitchFamily="18" charset="0"/>
            </a:endParaRPr>
          </a:p>
          <a:p>
            <a:pPr algn="just" rtl="1"/>
            <a:r>
              <a:rPr lang="en-US" i="1" dirty="0" smtClean="0">
                <a:latin typeface="Times New Roman" pitchFamily="18" charset="0"/>
                <a:cs typeface="Times New Roman" pitchFamily="18" charset="0"/>
              </a:rPr>
              <a:t>T</a:t>
            </a:r>
            <a:r>
              <a:rPr lang="fa-IR" dirty="0" smtClean="0">
                <a:cs typeface="B Lotus" pitchFamily="2" charset="-78"/>
              </a:rPr>
              <a:t>: دمای مطلق</a:t>
            </a:r>
          </a:p>
          <a:p>
            <a:pPr algn="just" rtl="1"/>
            <a:r>
              <a:rPr lang="en-US" i="1" dirty="0" smtClean="0">
                <a:latin typeface="Times New Roman" pitchFamily="18" charset="0"/>
                <a:cs typeface="Times New Roman" pitchFamily="18" charset="0"/>
              </a:rPr>
              <a:t>n</a:t>
            </a:r>
            <a:r>
              <a:rPr lang="fa-IR" dirty="0" smtClean="0">
                <a:cs typeface="B Lotus" pitchFamily="2" charset="-78"/>
              </a:rPr>
              <a:t>: وزن مولکولی هوا</a:t>
            </a:r>
          </a:p>
        </p:txBody>
      </p:sp>
      <p:sp>
        <p:nvSpPr>
          <p:cNvPr id="17" name="TextBox 16"/>
          <p:cNvSpPr txBox="1"/>
          <p:nvPr/>
        </p:nvSpPr>
        <p:spPr>
          <a:xfrm>
            <a:off x="76200" y="3733800"/>
            <a:ext cx="2133600" cy="400110"/>
          </a:xfrm>
          <a:prstGeom prst="rect">
            <a:avLst/>
          </a:prstGeom>
          <a:noFill/>
        </p:spPr>
        <p:txBody>
          <a:bodyPr wrap="square" rtlCol="0">
            <a:spAutoFit/>
          </a:bodyPr>
          <a:lstStyle/>
          <a:p>
            <a:r>
              <a:rPr lang="fa-IR" sz="2000" dirty="0" smtClean="0">
                <a:cs typeface="B Lotus" pitchFamily="2" charset="-78"/>
              </a:rPr>
              <a:t>هنگام باز شدن سوپاپ 2</a:t>
            </a:r>
            <a:endParaRPr lang="en-US" sz="2000" dirty="0">
              <a:cs typeface="B Lotus" pitchFamily="2" charset="-78"/>
            </a:endParaRPr>
          </a:p>
        </p:txBody>
      </p:sp>
      <p:sp>
        <p:nvSpPr>
          <p:cNvPr id="18" name="AutoShape 7"/>
          <p:cNvSpPr>
            <a:spLocks noChangeArrowheads="1"/>
          </p:cNvSpPr>
          <p:nvPr/>
        </p:nvSpPr>
        <p:spPr bwMode="gray">
          <a:xfrm>
            <a:off x="2133600" y="3810000"/>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graphicFrame>
        <p:nvGraphicFramePr>
          <p:cNvPr id="19" name="Object 18"/>
          <p:cNvGraphicFramePr>
            <a:graphicFrameLocks noChangeAspect="1"/>
          </p:cNvGraphicFramePr>
          <p:nvPr/>
        </p:nvGraphicFramePr>
        <p:xfrm>
          <a:off x="292100" y="3771900"/>
          <a:ext cx="6000750" cy="2357437"/>
        </p:xfrm>
        <a:graphic>
          <a:graphicData uri="http://schemas.openxmlformats.org/presentationml/2006/ole">
            <mc:AlternateContent xmlns:mc="http://schemas.openxmlformats.org/markup-compatibility/2006">
              <mc:Choice xmlns:v="urn:schemas-microsoft-com:vml" Requires="v">
                <p:oleObj spid="_x0000_s45093" name="Equation" r:id="rId5" imgW="3492360" imgH="1371600" progId="Equation.3">
                  <p:embed/>
                </p:oleObj>
              </mc:Choice>
              <mc:Fallback>
                <p:oleObj name="Equation" r:id="rId5" imgW="3492360" imgH="1371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3771900"/>
                        <a:ext cx="6000750" cy="2357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5486400"/>
            <a:ext cx="3733800" cy="923330"/>
          </a:xfrm>
          <a:prstGeom prst="rect">
            <a:avLst/>
          </a:prstGeom>
          <a:noFill/>
        </p:spPr>
        <p:txBody>
          <a:bodyPr wrap="square" rtlCol="0">
            <a:spAutoFit/>
          </a:bodyPr>
          <a:lstStyle/>
          <a:p>
            <a:pPr algn="just" rtl="1"/>
            <a:r>
              <a:rPr lang="en-US" i="1" dirty="0" smtClean="0">
                <a:latin typeface="Times New Roman" pitchFamily="18" charset="0"/>
                <a:cs typeface="Times New Roman" pitchFamily="18" charset="0"/>
              </a:rPr>
              <a:t>M</a:t>
            </a:r>
            <a:r>
              <a:rPr lang="fa-IR" dirty="0" smtClean="0">
                <a:cs typeface="B Lotus" pitchFamily="2" charset="-78"/>
              </a:rPr>
              <a:t>: جرم هوادر ظرف 1 پس از پرشدن از هوا</a:t>
            </a:r>
          </a:p>
          <a:p>
            <a:pPr algn="just" rtl="1"/>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1</a:t>
            </a:r>
            <a:r>
              <a:rPr lang="fa-IR" dirty="0" smtClean="0">
                <a:cs typeface="B Lotus" pitchFamily="2" charset="-78"/>
              </a:rPr>
              <a:t>: جرم هوادر ظرف 1 پس از تعادل فشار</a:t>
            </a:r>
          </a:p>
          <a:p>
            <a:pPr algn="just" rtl="1"/>
            <a:r>
              <a:rPr lang="en-US" i="1" dirty="0" smtClean="0">
                <a:latin typeface="Times New Roman" pitchFamily="18" charset="0"/>
                <a:cs typeface="Times New Roman" pitchFamily="18" charset="0"/>
              </a:rPr>
              <a:t>M</a:t>
            </a:r>
            <a:r>
              <a:rPr lang="en-US" i="1" baseline="-25000" dirty="0" smtClean="0">
                <a:latin typeface="Times New Roman" pitchFamily="18" charset="0"/>
                <a:cs typeface="Times New Roman" pitchFamily="18" charset="0"/>
              </a:rPr>
              <a:t>2</a:t>
            </a:r>
            <a:r>
              <a:rPr lang="fa-IR" dirty="0" smtClean="0">
                <a:cs typeface="B Lotus" pitchFamily="2" charset="-78"/>
              </a:rPr>
              <a:t>: جرم هوادر ظرف 2 پس از تعادل فشار</a:t>
            </a:r>
            <a:endParaRPr lang="fa-IR"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14</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algn="r" rtl="1">
              <a:defRPr/>
            </a:pPr>
            <a:r>
              <a:rPr lang="fa-IR" sz="2400" b="1" kern="0" dirty="0" smtClean="0">
                <a:solidFill>
                  <a:srgbClr val="0C1B5A"/>
                </a:solidFill>
                <a:latin typeface="Arial"/>
                <a:cs typeface="B Lotus" pitchFamily="2" charset="-78"/>
              </a:rPr>
              <a:t>منابع خطا در روش چگالی سنج هوا مقایسه ای</a:t>
            </a:r>
            <a:endParaRPr lang="en-US" sz="2400" b="1" kern="0" dirty="0">
              <a:solidFill>
                <a:srgbClr val="0C1B5A"/>
              </a:solidFill>
              <a:latin typeface="Arial"/>
              <a:cs typeface="B Lotus" pitchFamily="2" charset="-78"/>
            </a:endParaRPr>
          </a:p>
        </p:txBody>
      </p:sp>
      <p:sp>
        <p:nvSpPr>
          <p:cNvPr id="13" name="AutoShape 3"/>
          <p:cNvSpPr>
            <a:spLocks noChangeArrowheads="1"/>
          </p:cNvSpPr>
          <p:nvPr/>
        </p:nvSpPr>
        <p:spPr bwMode="gray">
          <a:xfrm rot="10800000">
            <a:off x="1925630" y="3035299"/>
            <a:ext cx="5316537" cy="2257425"/>
          </a:xfrm>
          <a:prstGeom prst="upArrow">
            <a:avLst>
              <a:gd name="adj1" fmla="val 56944"/>
              <a:gd name="adj2" fmla="val 50782"/>
            </a:avLst>
          </a:prstGeom>
          <a:gradFill rotWithShape="1">
            <a:gsLst>
              <a:gs pos="0">
                <a:schemeClr val="accent1"/>
              </a:gs>
              <a:gs pos="100000">
                <a:srgbClr val="C6D8EA"/>
              </a:gs>
            </a:gsLst>
            <a:lin ang="5400000" scaled="1"/>
          </a:gradFill>
          <a:ln w="9525" algn="ctr">
            <a:noFill/>
            <a:miter lim="800000"/>
            <a:headEnd/>
            <a:tailEnd/>
          </a:ln>
          <a:effectLst/>
        </p:spPr>
        <p:txBody>
          <a:bodyPr wrap="none" anchor="ctr"/>
          <a:lstStyle/>
          <a:p>
            <a:endParaRPr lang="en-US"/>
          </a:p>
        </p:txBody>
      </p:sp>
      <p:sp>
        <p:nvSpPr>
          <p:cNvPr id="14" name="AutoShape 4"/>
          <p:cNvSpPr>
            <a:spLocks noChangeArrowheads="1"/>
          </p:cNvSpPr>
          <p:nvPr/>
        </p:nvSpPr>
        <p:spPr bwMode="gray">
          <a:xfrm>
            <a:off x="749300" y="5384800"/>
            <a:ext cx="7696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fa-IR" sz="2000" dirty="0" smtClean="0">
                <a:cs typeface="B Lotus" pitchFamily="2" charset="-78"/>
              </a:rPr>
              <a:t>کالیبره کردن چگالی سنج با محاسبه حجم اجسام با حجم معین و یافتن معادله رگرسیون خطی</a:t>
            </a:r>
            <a:endParaRPr lang="en-US" sz="2000" dirty="0">
              <a:cs typeface="B Lotus" pitchFamily="2" charset="-78"/>
            </a:endParaRPr>
          </a:p>
        </p:txBody>
      </p:sp>
      <p:sp>
        <p:nvSpPr>
          <p:cNvPr id="15" name="Text Box 5"/>
          <p:cNvSpPr txBox="1">
            <a:spLocks noChangeArrowheads="1"/>
          </p:cNvSpPr>
          <p:nvPr/>
        </p:nvSpPr>
        <p:spPr bwMode="auto">
          <a:xfrm>
            <a:off x="4041767" y="3931305"/>
            <a:ext cx="1013419" cy="523220"/>
          </a:xfrm>
          <a:prstGeom prst="rect">
            <a:avLst/>
          </a:prstGeom>
          <a:noFill/>
          <a:ln w="9525" algn="ctr">
            <a:noFill/>
            <a:miter lim="800000"/>
            <a:headEnd/>
            <a:tailEnd/>
          </a:ln>
          <a:effectLst/>
        </p:spPr>
        <p:txBody>
          <a:bodyPr wrap="none">
            <a:spAutoFit/>
          </a:bodyPr>
          <a:lstStyle/>
          <a:p>
            <a:pPr algn="ctr"/>
            <a:r>
              <a:rPr lang="fa-IR" sz="2800" b="1" dirty="0" smtClean="0">
                <a:solidFill>
                  <a:schemeClr val="bg1"/>
                </a:solidFill>
                <a:cs typeface="B Lotus" pitchFamily="2" charset="-78"/>
              </a:rPr>
              <a:t>راه حل</a:t>
            </a:r>
            <a:endParaRPr lang="en-US" sz="2800" dirty="0">
              <a:solidFill>
                <a:schemeClr val="bg1"/>
              </a:solidFill>
              <a:cs typeface="B Lotus" pitchFamily="2" charset="-78"/>
            </a:endParaRPr>
          </a:p>
        </p:txBody>
      </p:sp>
      <p:grpSp>
        <p:nvGrpSpPr>
          <p:cNvPr id="24" name="Group 6"/>
          <p:cNvGrpSpPr>
            <a:grpSpLocks/>
          </p:cNvGrpSpPr>
          <p:nvPr/>
        </p:nvGrpSpPr>
        <p:grpSpPr bwMode="auto">
          <a:xfrm>
            <a:off x="6746867" y="1901825"/>
            <a:ext cx="1544638" cy="1766887"/>
            <a:chOff x="4272" y="2823"/>
            <a:chExt cx="973" cy="1113"/>
          </a:xfrm>
        </p:grpSpPr>
        <p:sp>
          <p:nvSpPr>
            <p:cNvPr id="25" name="Oval 7"/>
            <p:cNvSpPr>
              <a:spLocks noChangeArrowheads="1"/>
            </p:cNvSpPr>
            <p:nvPr/>
          </p:nvSpPr>
          <p:spPr bwMode="gray">
            <a:xfrm>
              <a:off x="4368" y="3744"/>
              <a:ext cx="816" cy="192"/>
            </a:xfrm>
            <a:prstGeom prst="ellipse">
              <a:avLst/>
            </a:prstGeom>
            <a:gradFill rotWithShape="1">
              <a:gsLst>
                <a:gs pos="0">
                  <a:srgbClr val="969696"/>
                </a:gs>
                <a:gs pos="100000">
                  <a:srgbClr val="C6D8EA"/>
                </a:gs>
              </a:gsLst>
              <a:path path="shape">
                <a:fillToRect l="50000" t="50000" r="50000" b="50000"/>
              </a:path>
            </a:gradFill>
            <a:ln w="9525">
              <a:noFill/>
              <a:round/>
              <a:headEnd/>
              <a:tailEnd/>
            </a:ln>
            <a:effectLst/>
          </p:spPr>
          <p:txBody>
            <a:bodyPr wrap="none" anchor="ctr"/>
            <a:lstStyle/>
            <a:p>
              <a:pPr algn="ctr"/>
              <a:endParaRPr lang="en-US">
                <a:solidFill>
                  <a:srgbClr val="C00000"/>
                </a:solidFill>
              </a:endParaRPr>
            </a:p>
          </p:txBody>
        </p:sp>
        <p:sp>
          <p:nvSpPr>
            <p:cNvPr id="26"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endParaRPr lang="en-US">
                <a:solidFill>
                  <a:srgbClr val="C00000"/>
                </a:solidFill>
              </a:endParaRPr>
            </a:p>
          </p:txBody>
        </p:sp>
        <p:sp>
          <p:nvSpPr>
            <p:cNvPr id="27" name="Oval 9"/>
            <p:cNvSpPr>
              <a:spLocks noChangeArrowheads="1"/>
            </p:cNvSpPr>
            <p:nvPr/>
          </p:nvSpPr>
          <p:spPr bwMode="gray">
            <a:xfrm>
              <a:off x="4293" y="2846"/>
              <a:ext cx="928"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endParaRPr lang="en-US">
                <a:solidFill>
                  <a:srgbClr val="C00000"/>
                </a:solidFill>
              </a:endParaRPr>
            </a:p>
          </p:txBody>
        </p:sp>
        <p:sp>
          <p:nvSpPr>
            <p:cNvPr id="34"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endParaRPr lang="en-US">
                <a:solidFill>
                  <a:srgbClr val="C00000"/>
                </a:solidFill>
              </a:endParaRPr>
            </a:p>
          </p:txBody>
        </p:sp>
        <p:pic>
          <p:nvPicPr>
            <p:cNvPr id="35"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p:spPr>
        </p:pic>
      </p:grpSp>
      <p:grpSp>
        <p:nvGrpSpPr>
          <p:cNvPr id="37" name="Group 13"/>
          <p:cNvGrpSpPr>
            <a:grpSpLocks/>
          </p:cNvGrpSpPr>
          <p:nvPr/>
        </p:nvGrpSpPr>
        <p:grpSpPr bwMode="auto">
          <a:xfrm>
            <a:off x="4765667" y="1901825"/>
            <a:ext cx="1544638" cy="1766887"/>
            <a:chOff x="3024" y="2823"/>
            <a:chExt cx="973" cy="1113"/>
          </a:xfrm>
        </p:grpSpPr>
        <p:sp>
          <p:nvSpPr>
            <p:cNvPr id="38" name="Oval 14"/>
            <p:cNvSpPr>
              <a:spLocks noChangeArrowheads="1"/>
            </p:cNvSpPr>
            <p:nvPr/>
          </p:nvSpPr>
          <p:spPr bwMode="gray">
            <a:xfrm>
              <a:off x="3120" y="3744"/>
              <a:ext cx="816" cy="192"/>
            </a:xfrm>
            <a:prstGeom prst="ellipse">
              <a:avLst/>
            </a:prstGeom>
            <a:gradFill rotWithShape="1">
              <a:gsLst>
                <a:gs pos="0">
                  <a:srgbClr val="969696"/>
                </a:gs>
                <a:gs pos="100000">
                  <a:srgbClr val="C6D8EA"/>
                </a:gs>
              </a:gsLst>
              <a:path path="shape">
                <a:fillToRect l="50000" t="50000" r="50000" b="50000"/>
              </a:path>
            </a:gradFill>
            <a:ln w="9525">
              <a:noFill/>
              <a:round/>
              <a:headEnd/>
              <a:tailEnd/>
            </a:ln>
            <a:effectLst/>
          </p:spPr>
          <p:txBody>
            <a:bodyPr wrap="none" anchor="ctr"/>
            <a:lstStyle/>
            <a:p>
              <a:pPr algn="ctr"/>
              <a:endParaRPr lang="en-US"/>
            </a:p>
          </p:txBody>
        </p:sp>
        <p:sp>
          <p:nvSpPr>
            <p:cNvPr id="39" name="Oval 15"/>
            <p:cNvSpPr>
              <a:spLocks noChangeArrowheads="1"/>
            </p:cNvSpPr>
            <p:nvPr/>
          </p:nvSpPr>
          <p:spPr bwMode="gray">
            <a:xfrm>
              <a:off x="3024" y="2823"/>
              <a:ext cx="973" cy="973"/>
            </a:xfrm>
            <a:prstGeom prst="ellipse">
              <a:avLst/>
            </a:prstGeom>
            <a:gradFill rotWithShape="1">
              <a:gsLst>
                <a:gs pos="0">
                  <a:schemeClr val="accent1"/>
                </a:gs>
                <a:gs pos="100000">
                  <a:schemeClr val="accent1">
                    <a:gamma/>
                    <a:shade val="57255"/>
                    <a:invGamma/>
                  </a:schemeClr>
                </a:gs>
              </a:gsLst>
              <a:path path="rect">
                <a:fillToRect l="100000" t="100000"/>
              </a:path>
            </a:gradFill>
            <a:ln w="9525" algn="ctr">
              <a:noFill/>
              <a:round/>
              <a:headEnd/>
              <a:tailEnd/>
            </a:ln>
            <a:effectLst/>
          </p:spPr>
          <p:txBody>
            <a:bodyPr wrap="none" anchor="ctr"/>
            <a:lstStyle/>
            <a:p>
              <a:endParaRPr lang="en-US"/>
            </a:p>
          </p:txBody>
        </p:sp>
        <p:sp>
          <p:nvSpPr>
            <p:cNvPr id="40" name="Oval 16"/>
            <p:cNvSpPr>
              <a:spLocks noChangeArrowheads="1"/>
            </p:cNvSpPr>
            <p:nvPr/>
          </p:nvSpPr>
          <p:spPr bwMode="gray">
            <a:xfrm>
              <a:off x="3045" y="2846"/>
              <a:ext cx="928" cy="929"/>
            </a:xfrm>
            <a:prstGeom prst="ellipse">
              <a:avLst/>
            </a:prstGeom>
            <a:gradFill rotWithShape="1">
              <a:gsLst>
                <a:gs pos="0">
                  <a:schemeClr val="accent1">
                    <a:alpha val="85001"/>
                  </a:schemeClr>
                </a:gs>
                <a:gs pos="100000">
                  <a:schemeClr val="accent1">
                    <a:gamma/>
                    <a:shade val="63529"/>
                    <a:invGamma/>
                  </a:schemeClr>
                </a:gs>
              </a:gsLst>
              <a:lin ang="2700000" scaled="1"/>
            </a:gradFill>
            <a:ln w="9525" algn="ctr">
              <a:noFill/>
              <a:round/>
              <a:headEnd/>
              <a:tailEnd/>
            </a:ln>
            <a:effectLst/>
          </p:spPr>
          <p:txBody>
            <a:bodyPr wrap="none" anchor="ctr"/>
            <a:lstStyle/>
            <a:p>
              <a:endParaRPr lang="en-US"/>
            </a:p>
          </p:txBody>
        </p:sp>
        <p:sp>
          <p:nvSpPr>
            <p:cNvPr id="41" name="Oval 17"/>
            <p:cNvSpPr>
              <a:spLocks noChangeArrowheads="1"/>
            </p:cNvSpPr>
            <p:nvPr/>
          </p:nvSpPr>
          <p:spPr bwMode="gray">
            <a:xfrm>
              <a:off x="3081" y="2880"/>
              <a:ext cx="839" cy="839"/>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endParaRPr lang="en-US"/>
            </a:p>
          </p:txBody>
        </p:sp>
        <p:pic>
          <p:nvPicPr>
            <p:cNvPr id="42" name="Picture 18" descr="Picture1"/>
            <p:cNvPicPr>
              <a:picLocks noChangeAspect="1" noChangeArrowheads="1"/>
            </p:cNvPicPr>
            <p:nvPr/>
          </p:nvPicPr>
          <p:blipFill>
            <a:blip r:embed="rId2"/>
            <a:srcRect/>
            <a:stretch>
              <a:fillRect/>
            </a:stretch>
          </p:blipFill>
          <p:spPr bwMode="gray">
            <a:xfrm>
              <a:off x="3045" y="2880"/>
              <a:ext cx="616" cy="616"/>
            </a:xfrm>
            <a:prstGeom prst="rect">
              <a:avLst/>
            </a:prstGeom>
            <a:noFill/>
          </p:spPr>
        </p:pic>
      </p:grpSp>
      <p:grpSp>
        <p:nvGrpSpPr>
          <p:cNvPr id="44" name="Group 20"/>
          <p:cNvGrpSpPr>
            <a:grpSpLocks/>
          </p:cNvGrpSpPr>
          <p:nvPr/>
        </p:nvGrpSpPr>
        <p:grpSpPr bwMode="auto">
          <a:xfrm>
            <a:off x="2784467" y="1901825"/>
            <a:ext cx="1544638" cy="1766887"/>
            <a:chOff x="1776" y="2823"/>
            <a:chExt cx="973" cy="1113"/>
          </a:xfrm>
        </p:grpSpPr>
        <p:sp>
          <p:nvSpPr>
            <p:cNvPr id="45" name="Oval 21"/>
            <p:cNvSpPr>
              <a:spLocks noChangeArrowheads="1"/>
            </p:cNvSpPr>
            <p:nvPr/>
          </p:nvSpPr>
          <p:spPr bwMode="gray">
            <a:xfrm>
              <a:off x="1872" y="3744"/>
              <a:ext cx="816" cy="192"/>
            </a:xfrm>
            <a:prstGeom prst="ellipse">
              <a:avLst/>
            </a:prstGeom>
            <a:gradFill rotWithShape="1">
              <a:gsLst>
                <a:gs pos="0">
                  <a:srgbClr val="969696"/>
                </a:gs>
                <a:gs pos="100000">
                  <a:srgbClr val="C6D8EA"/>
                </a:gs>
              </a:gsLst>
              <a:path path="shape">
                <a:fillToRect l="50000" t="50000" r="50000" b="50000"/>
              </a:path>
            </a:gradFill>
            <a:ln w="9525">
              <a:noFill/>
              <a:round/>
              <a:headEnd/>
              <a:tailEnd/>
            </a:ln>
            <a:effectLst/>
          </p:spPr>
          <p:txBody>
            <a:bodyPr wrap="none" anchor="ctr"/>
            <a:lstStyle/>
            <a:p>
              <a:pPr algn="ctr"/>
              <a:endParaRPr lang="en-US"/>
            </a:p>
          </p:txBody>
        </p:sp>
        <p:sp>
          <p:nvSpPr>
            <p:cNvPr id="46" name="Oval 22"/>
            <p:cNvSpPr>
              <a:spLocks noChangeArrowheads="1"/>
            </p:cNvSpPr>
            <p:nvPr/>
          </p:nvSpPr>
          <p:spPr bwMode="gray">
            <a:xfrm>
              <a:off x="1776" y="2823"/>
              <a:ext cx="973" cy="973"/>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headEnd/>
              <a:tailEnd/>
            </a:ln>
            <a:effectLst/>
          </p:spPr>
          <p:txBody>
            <a:bodyPr wrap="none" anchor="ctr"/>
            <a:lstStyle/>
            <a:p>
              <a:endParaRPr lang="en-US"/>
            </a:p>
          </p:txBody>
        </p:sp>
        <p:sp>
          <p:nvSpPr>
            <p:cNvPr id="47" name="Oval 23"/>
            <p:cNvSpPr>
              <a:spLocks noChangeArrowheads="1"/>
            </p:cNvSpPr>
            <p:nvPr/>
          </p:nvSpPr>
          <p:spPr bwMode="gray">
            <a:xfrm>
              <a:off x="1797" y="2846"/>
              <a:ext cx="928" cy="929"/>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headEnd/>
              <a:tailEnd/>
            </a:ln>
            <a:effectLst/>
          </p:spPr>
          <p:txBody>
            <a:bodyPr wrap="none" anchor="ctr"/>
            <a:lstStyle/>
            <a:p>
              <a:endParaRPr lang="en-US"/>
            </a:p>
          </p:txBody>
        </p:sp>
        <p:sp>
          <p:nvSpPr>
            <p:cNvPr id="48" name="Oval 24"/>
            <p:cNvSpPr>
              <a:spLocks noChangeArrowheads="1"/>
            </p:cNvSpPr>
            <p:nvPr/>
          </p:nvSpPr>
          <p:spPr bwMode="gray">
            <a:xfrm>
              <a:off x="1833" y="2880"/>
              <a:ext cx="839" cy="839"/>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endParaRPr lang="en-US"/>
            </a:p>
          </p:txBody>
        </p:sp>
        <p:pic>
          <p:nvPicPr>
            <p:cNvPr id="49" name="Picture 25" descr="Picture1"/>
            <p:cNvPicPr>
              <a:picLocks noChangeAspect="1" noChangeArrowheads="1"/>
            </p:cNvPicPr>
            <p:nvPr/>
          </p:nvPicPr>
          <p:blipFill>
            <a:blip r:embed="rId2"/>
            <a:srcRect/>
            <a:stretch>
              <a:fillRect/>
            </a:stretch>
          </p:blipFill>
          <p:spPr bwMode="gray">
            <a:xfrm>
              <a:off x="1797" y="2880"/>
              <a:ext cx="616" cy="616"/>
            </a:xfrm>
            <a:prstGeom prst="rect">
              <a:avLst/>
            </a:prstGeom>
            <a:noFill/>
          </p:spPr>
        </p:pic>
      </p:grpSp>
      <p:grpSp>
        <p:nvGrpSpPr>
          <p:cNvPr id="51" name="Group 27"/>
          <p:cNvGrpSpPr>
            <a:grpSpLocks/>
          </p:cNvGrpSpPr>
          <p:nvPr/>
        </p:nvGrpSpPr>
        <p:grpSpPr bwMode="auto">
          <a:xfrm>
            <a:off x="846130" y="1901825"/>
            <a:ext cx="1544637" cy="1766887"/>
            <a:chOff x="555" y="2823"/>
            <a:chExt cx="973" cy="1113"/>
          </a:xfrm>
        </p:grpSpPr>
        <p:sp>
          <p:nvSpPr>
            <p:cNvPr id="52" name="Oval 28"/>
            <p:cNvSpPr>
              <a:spLocks noChangeArrowheads="1"/>
            </p:cNvSpPr>
            <p:nvPr/>
          </p:nvSpPr>
          <p:spPr bwMode="gray">
            <a:xfrm>
              <a:off x="624" y="3744"/>
              <a:ext cx="816" cy="192"/>
            </a:xfrm>
            <a:prstGeom prst="ellipse">
              <a:avLst/>
            </a:prstGeom>
            <a:gradFill rotWithShape="1">
              <a:gsLst>
                <a:gs pos="0">
                  <a:srgbClr val="969696"/>
                </a:gs>
                <a:gs pos="100000">
                  <a:srgbClr val="C6D8EA"/>
                </a:gs>
              </a:gsLst>
              <a:path path="shape">
                <a:fillToRect l="50000" t="50000" r="50000" b="50000"/>
              </a:path>
            </a:gradFill>
            <a:ln w="9525">
              <a:noFill/>
              <a:round/>
              <a:headEnd/>
              <a:tailEnd/>
            </a:ln>
            <a:effectLst/>
          </p:spPr>
          <p:txBody>
            <a:bodyPr wrap="none" anchor="ctr"/>
            <a:lstStyle/>
            <a:p>
              <a:pPr algn="ctr"/>
              <a:endParaRPr lang="en-US"/>
            </a:p>
          </p:txBody>
        </p:sp>
        <p:sp>
          <p:nvSpPr>
            <p:cNvPr id="53" name="Oval 29"/>
            <p:cNvSpPr>
              <a:spLocks noChangeArrowheads="1"/>
            </p:cNvSpPr>
            <p:nvPr/>
          </p:nvSpPr>
          <p:spPr bwMode="gray">
            <a:xfrm>
              <a:off x="555" y="2823"/>
              <a:ext cx="973" cy="973"/>
            </a:xfrm>
            <a:prstGeom prst="ellipse">
              <a:avLst/>
            </a:prstGeom>
            <a:gradFill rotWithShape="1">
              <a:gsLst>
                <a:gs pos="0">
                  <a:schemeClr val="tx2"/>
                </a:gs>
                <a:gs pos="100000">
                  <a:schemeClr val="tx2">
                    <a:gamma/>
                    <a:shade val="57255"/>
                    <a:invGamma/>
                  </a:schemeClr>
                </a:gs>
              </a:gsLst>
              <a:path path="rect">
                <a:fillToRect l="100000" t="100000"/>
              </a:path>
            </a:gradFill>
            <a:ln w="9525" algn="ctr">
              <a:noFill/>
              <a:round/>
              <a:headEnd/>
              <a:tailEnd/>
            </a:ln>
            <a:effectLst/>
          </p:spPr>
          <p:txBody>
            <a:bodyPr wrap="none" anchor="ctr"/>
            <a:lstStyle/>
            <a:p>
              <a:endParaRPr lang="en-US"/>
            </a:p>
          </p:txBody>
        </p:sp>
        <p:sp>
          <p:nvSpPr>
            <p:cNvPr id="54" name="Oval 30"/>
            <p:cNvSpPr>
              <a:spLocks noChangeArrowheads="1"/>
            </p:cNvSpPr>
            <p:nvPr/>
          </p:nvSpPr>
          <p:spPr bwMode="gray">
            <a:xfrm>
              <a:off x="576" y="2846"/>
              <a:ext cx="928" cy="929"/>
            </a:xfrm>
            <a:prstGeom prst="ellipse">
              <a:avLst/>
            </a:prstGeom>
            <a:gradFill rotWithShape="1">
              <a:gsLst>
                <a:gs pos="0">
                  <a:schemeClr val="tx2">
                    <a:alpha val="85001"/>
                  </a:schemeClr>
                </a:gs>
                <a:gs pos="100000">
                  <a:schemeClr val="tx2">
                    <a:gamma/>
                    <a:shade val="63529"/>
                    <a:invGamma/>
                  </a:schemeClr>
                </a:gs>
              </a:gsLst>
              <a:lin ang="2700000" scaled="1"/>
            </a:gradFill>
            <a:ln w="9525" algn="ctr">
              <a:noFill/>
              <a:round/>
              <a:headEnd/>
              <a:tailEnd/>
            </a:ln>
            <a:effectLst/>
          </p:spPr>
          <p:txBody>
            <a:bodyPr wrap="none" anchor="ctr"/>
            <a:lstStyle/>
            <a:p>
              <a:endParaRPr lang="en-US"/>
            </a:p>
          </p:txBody>
        </p:sp>
        <p:sp>
          <p:nvSpPr>
            <p:cNvPr id="55" name="Oval 31"/>
            <p:cNvSpPr>
              <a:spLocks noChangeArrowheads="1"/>
            </p:cNvSpPr>
            <p:nvPr/>
          </p:nvSpPr>
          <p:spPr bwMode="gray">
            <a:xfrm>
              <a:off x="612" y="2880"/>
              <a:ext cx="839" cy="839"/>
            </a:xfrm>
            <a:prstGeom prst="ellipse">
              <a:avLst/>
            </a:prstGeom>
            <a:gradFill rotWithShape="1">
              <a:gsLst>
                <a:gs pos="0">
                  <a:schemeClr val="tx2"/>
                </a:gs>
                <a:gs pos="100000">
                  <a:schemeClr val="tx2">
                    <a:gamma/>
                    <a:shade val="72549"/>
                    <a:invGamma/>
                  </a:schemeClr>
                </a:gs>
              </a:gsLst>
              <a:lin ang="2700000" scaled="1"/>
            </a:gradFill>
            <a:ln w="9525" algn="ctr">
              <a:noFill/>
              <a:round/>
              <a:headEnd/>
              <a:tailEnd/>
            </a:ln>
            <a:effectLst/>
          </p:spPr>
          <p:txBody>
            <a:bodyPr wrap="none" anchor="ctr"/>
            <a:lstStyle/>
            <a:p>
              <a:endParaRPr lang="en-US"/>
            </a:p>
          </p:txBody>
        </p:sp>
        <p:pic>
          <p:nvPicPr>
            <p:cNvPr id="56" name="Picture 32" descr="Picture1"/>
            <p:cNvPicPr>
              <a:picLocks noChangeAspect="1" noChangeArrowheads="1"/>
            </p:cNvPicPr>
            <p:nvPr/>
          </p:nvPicPr>
          <p:blipFill>
            <a:blip r:embed="rId2"/>
            <a:srcRect/>
            <a:stretch>
              <a:fillRect/>
            </a:stretch>
          </p:blipFill>
          <p:spPr bwMode="gray">
            <a:xfrm>
              <a:off x="576" y="2880"/>
              <a:ext cx="616" cy="616"/>
            </a:xfrm>
            <a:prstGeom prst="rect">
              <a:avLst/>
            </a:prstGeom>
            <a:noFill/>
          </p:spPr>
        </p:pic>
      </p:grpSp>
      <p:sp>
        <p:nvSpPr>
          <p:cNvPr id="58" name="Text Box 19"/>
          <p:cNvSpPr txBox="1">
            <a:spLocks noChangeArrowheads="1"/>
          </p:cNvSpPr>
          <p:nvPr/>
        </p:nvSpPr>
        <p:spPr bwMode="gray">
          <a:xfrm>
            <a:off x="6734167" y="2079625"/>
            <a:ext cx="1571633" cy="1323439"/>
          </a:xfrm>
          <a:prstGeom prst="rect">
            <a:avLst/>
          </a:prstGeom>
          <a:noFill/>
          <a:ln w="9525" algn="ctr">
            <a:noFill/>
            <a:miter lim="800000"/>
            <a:headEnd/>
            <a:tailEnd/>
          </a:ln>
          <a:effectLst/>
        </p:spPr>
        <p:txBody>
          <a:bodyPr wrap="square">
            <a:spAutoFit/>
          </a:bodyPr>
          <a:lstStyle/>
          <a:p>
            <a:pPr algn="ctr"/>
            <a:r>
              <a:rPr lang="fa-IR" sz="2000" b="1" dirty="0" smtClean="0">
                <a:solidFill>
                  <a:srgbClr val="C00000"/>
                </a:solidFill>
                <a:latin typeface="Verdana" pitchFamily="34" charset="0"/>
                <a:cs typeface="B Lotus" pitchFamily="2" charset="-78"/>
              </a:rPr>
              <a:t>گازها دقیقاً از قانون گازهای ایده آل پیروی نمی کنند.</a:t>
            </a:r>
            <a:endParaRPr lang="en-US" sz="2000" dirty="0">
              <a:solidFill>
                <a:srgbClr val="C00000"/>
              </a:solidFill>
              <a:cs typeface="B Lotus" pitchFamily="2" charset="-78"/>
            </a:endParaRPr>
          </a:p>
        </p:txBody>
      </p:sp>
      <p:sp>
        <p:nvSpPr>
          <p:cNvPr id="59" name="Text Box 19"/>
          <p:cNvSpPr txBox="1">
            <a:spLocks noChangeArrowheads="1"/>
          </p:cNvSpPr>
          <p:nvPr/>
        </p:nvSpPr>
        <p:spPr bwMode="gray">
          <a:xfrm>
            <a:off x="4752967" y="2219662"/>
            <a:ext cx="1571633" cy="1015663"/>
          </a:xfrm>
          <a:prstGeom prst="rect">
            <a:avLst/>
          </a:prstGeom>
          <a:noFill/>
          <a:ln w="9525" algn="ctr">
            <a:noFill/>
            <a:miter lim="800000"/>
            <a:headEnd/>
            <a:tailEnd/>
          </a:ln>
          <a:effectLst/>
        </p:spPr>
        <p:txBody>
          <a:bodyPr wrap="square">
            <a:spAutoFit/>
          </a:bodyPr>
          <a:lstStyle/>
          <a:p>
            <a:pPr algn="ctr"/>
            <a:r>
              <a:rPr lang="fa-IR" sz="2000" b="1" dirty="0" smtClean="0">
                <a:solidFill>
                  <a:srgbClr val="C00000"/>
                </a:solidFill>
                <a:latin typeface="Verdana" pitchFamily="34" charset="0"/>
                <a:cs typeface="B Lotus" pitchFamily="2" charset="-78"/>
              </a:rPr>
              <a:t>تعادل فشار در ظرف های 1 و 2 ایزوترمال نیست.</a:t>
            </a:r>
            <a:endParaRPr lang="en-US" sz="2000" dirty="0">
              <a:solidFill>
                <a:srgbClr val="C00000"/>
              </a:solidFill>
              <a:cs typeface="B Lotus" pitchFamily="2" charset="-78"/>
            </a:endParaRPr>
          </a:p>
        </p:txBody>
      </p:sp>
      <p:sp>
        <p:nvSpPr>
          <p:cNvPr id="60" name="Text Box 19"/>
          <p:cNvSpPr txBox="1">
            <a:spLocks noChangeArrowheads="1"/>
          </p:cNvSpPr>
          <p:nvPr/>
        </p:nvSpPr>
        <p:spPr bwMode="gray">
          <a:xfrm>
            <a:off x="2759067" y="2140486"/>
            <a:ext cx="1571633" cy="1323439"/>
          </a:xfrm>
          <a:prstGeom prst="rect">
            <a:avLst/>
          </a:prstGeom>
          <a:noFill/>
          <a:ln w="9525" algn="ctr">
            <a:noFill/>
            <a:miter lim="800000"/>
            <a:headEnd/>
            <a:tailEnd/>
          </a:ln>
          <a:effectLst/>
        </p:spPr>
        <p:txBody>
          <a:bodyPr wrap="square">
            <a:spAutoFit/>
          </a:bodyPr>
          <a:lstStyle/>
          <a:p>
            <a:pPr algn="ctr"/>
            <a:r>
              <a:rPr lang="fa-IR" sz="2000" b="1" dirty="0" smtClean="0">
                <a:latin typeface="Verdana" pitchFamily="34" charset="0"/>
                <a:cs typeface="B Lotus" pitchFamily="2" charset="-78"/>
              </a:rPr>
              <a:t>حجم لوله ها در محاسبات در نظر گرفته نشده است.</a:t>
            </a:r>
            <a:endParaRPr lang="en-US" sz="2000" dirty="0">
              <a:cs typeface="B Lotus" pitchFamily="2" charset="-78"/>
            </a:endParaRPr>
          </a:p>
        </p:txBody>
      </p:sp>
      <p:sp>
        <p:nvSpPr>
          <p:cNvPr id="61" name="Text Box 19"/>
          <p:cNvSpPr txBox="1">
            <a:spLocks noChangeArrowheads="1"/>
          </p:cNvSpPr>
          <p:nvPr/>
        </p:nvSpPr>
        <p:spPr bwMode="gray">
          <a:xfrm>
            <a:off x="803267" y="2105025"/>
            <a:ext cx="1571633" cy="1323439"/>
          </a:xfrm>
          <a:prstGeom prst="rect">
            <a:avLst/>
          </a:prstGeom>
          <a:noFill/>
          <a:ln w="9525" algn="ctr">
            <a:noFill/>
            <a:miter lim="800000"/>
            <a:headEnd/>
            <a:tailEnd/>
          </a:ln>
          <a:effectLst/>
        </p:spPr>
        <p:txBody>
          <a:bodyPr wrap="square">
            <a:spAutoFit/>
          </a:bodyPr>
          <a:lstStyle/>
          <a:p>
            <a:pPr algn="ctr"/>
            <a:r>
              <a:rPr lang="fa-IR" sz="2000" b="1" dirty="0" smtClean="0">
                <a:solidFill>
                  <a:srgbClr val="FFFFFF"/>
                </a:solidFill>
                <a:latin typeface="Verdana" pitchFamily="34" charset="0"/>
                <a:cs typeface="B Lotus" pitchFamily="2" charset="-78"/>
              </a:rPr>
              <a:t>در اندازه گیری فشار محفظه ها امکان خطا وجود دارد.</a:t>
            </a:r>
            <a:endParaRPr lang="en-US" sz="2000" dirty="0">
              <a:solidFill>
                <a:srgbClr val="FFFFFF"/>
              </a:solidFill>
              <a:cs typeface="B Lotus"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15</a:t>
            </a:r>
            <a:endParaRPr lang="en-US" sz="3200" b="1" dirty="0">
              <a:cs typeface="B Lotus" pitchFamily="2" charset="-78"/>
            </a:endParaRPr>
          </a:p>
        </p:txBody>
      </p:sp>
      <p:sp>
        <p:nvSpPr>
          <p:cNvPr id="12"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مشخصه حجم</a:t>
            </a:r>
            <a:endParaRPr lang="en-US" sz="2400" b="1" kern="0" dirty="0">
              <a:solidFill>
                <a:srgbClr val="0C1B5A"/>
              </a:solidFill>
              <a:latin typeface="Arial"/>
              <a:cs typeface="B Lotus" pitchFamily="2" charset="-78"/>
            </a:endParaRPr>
          </a:p>
        </p:txBody>
      </p:sp>
      <p:sp>
        <p:nvSpPr>
          <p:cNvPr id="13" name="TextBox 12"/>
          <p:cNvSpPr txBox="1"/>
          <p:nvPr/>
        </p:nvSpPr>
        <p:spPr>
          <a:xfrm>
            <a:off x="1828800" y="1752600"/>
            <a:ext cx="7086600" cy="461665"/>
          </a:xfrm>
          <a:prstGeom prst="rect">
            <a:avLst/>
          </a:prstGeom>
          <a:noFill/>
        </p:spPr>
        <p:txBody>
          <a:bodyPr wrap="square" rtlCol="0">
            <a:spAutoFit/>
          </a:bodyPr>
          <a:lstStyle/>
          <a:p>
            <a:pPr algn="just" rtl="1">
              <a:buFont typeface="Wingdings" pitchFamily="2" charset="2"/>
              <a:buChar char="Ø"/>
            </a:pPr>
            <a:r>
              <a:rPr lang="fa-IR" sz="2400" dirty="0" smtClean="0">
                <a:cs typeface="B Lotus" pitchFamily="2" charset="-78"/>
              </a:rPr>
              <a:t> تعیین حجم محصولات با استفاده از روش شباهت به اجسام هندسی </a:t>
            </a:r>
            <a:endParaRPr lang="en-US" sz="2400" dirty="0">
              <a:cs typeface="B Lotus"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17</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مشخصه حجم</a:t>
            </a:r>
            <a:endParaRPr lang="en-US" sz="2400" b="1" kern="0" dirty="0">
              <a:solidFill>
                <a:srgbClr val="0C1B5A"/>
              </a:solidFill>
              <a:latin typeface="Arial"/>
              <a:cs typeface="B Lotus" pitchFamily="2" charset="-78"/>
            </a:endParaRPr>
          </a:p>
        </p:txBody>
      </p:sp>
      <p:sp>
        <p:nvSpPr>
          <p:cNvPr id="12" name="TextBox 11"/>
          <p:cNvSpPr txBox="1"/>
          <p:nvPr/>
        </p:nvSpPr>
        <p:spPr>
          <a:xfrm>
            <a:off x="304800" y="1752600"/>
            <a:ext cx="8610600" cy="430887"/>
          </a:xfrm>
          <a:prstGeom prst="rect">
            <a:avLst/>
          </a:prstGeom>
          <a:noFill/>
        </p:spPr>
        <p:txBody>
          <a:bodyPr wrap="square" rtlCol="0">
            <a:spAutoFit/>
          </a:bodyPr>
          <a:lstStyle/>
          <a:p>
            <a:pPr algn="just" rtl="1">
              <a:buFont typeface="Wingdings" pitchFamily="2" charset="2"/>
              <a:buChar char="Ø"/>
            </a:pPr>
            <a:r>
              <a:rPr lang="fa-IR" sz="2000" dirty="0" smtClean="0">
                <a:cs typeface="B Lotus" pitchFamily="2" charset="-78"/>
              </a:rPr>
              <a:t> </a:t>
            </a:r>
            <a:r>
              <a:rPr lang="fa-IR" sz="2200" dirty="0" smtClean="0">
                <a:cs typeface="B Lotus" pitchFamily="2" charset="-78"/>
              </a:rPr>
              <a:t>تعیین حجم میوه ها با فناوری ماشین بینایی (</a:t>
            </a:r>
            <a:r>
              <a:rPr lang="en-US" sz="2000" dirty="0" smtClean="0">
                <a:cs typeface="B Lotus" pitchFamily="2" charset="-78"/>
              </a:rPr>
              <a:t>Machine Vision Technology</a:t>
            </a:r>
            <a:r>
              <a:rPr lang="fa-IR" sz="2200" dirty="0" smtClean="0">
                <a:cs typeface="B Lotus" pitchFamily="2" charset="-78"/>
              </a:rPr>
              <a:t>)</a:t>
            </a:r>
            <a:endParaRPr lang="en-US" sz="2000" dirty="0">
              <a:cs typeface="B Lotus" pitchFamily="2" charset="-78"/>
            </a:endParaRPr>
          </a:p>
        </p:txBody>
      </p:sp>
      <p:pic>
        <p:nvPicPr>
          <p:cNvPr id="47107" name="Picture 3" descr="C:\Users\Kaveh\Desktop\Untitled.png"/>
          <p:cNvPicPr>
            <a:picLocks noChangeAspect="1" noChangeArrowheads="1"/>
          </p:cNvPicPr>
          <p:nvPr/>
        </p:nvPicPr>
        <p:blipFill>
          <a:blip r:embed="rId3"/>
          <a:srcRect/>
          <a:stretch>
            <a:fillRect/>
          </a:stretch>
        </p:blipFill>
        <p:spPr bwMode="auto">
          <a:xfrm>
            <a:off x="4648201" y="2272192"/>
            <a:ext cx="3886200" cy="2976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111" name="Picture 7"/>
          <p:cNvPicPr>
            <a:picLocks noChangeAspect="1" noChangeArrowheads="1"/>
          </p:cNvPicPr>
          <p:nvPr/>
        </p:nvPicPr>
        <p:blipFill>
          <a:blip r:embed="rId4"/>
          <a:srcRect/>
          <a:stretch>
            <a:fillRect/>
          </a:stretch>
        </p:blipFill>
        <p:spPr bwMode="auto">
          <a:xfrm>
            <a:off x="304800" y="2209800"/>
            <a:ext cx="4038600" cy="296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Box 20"/>
          <p:cNvSpPr txBox="1"/>
          <p:nvPr/>
        </p:nvSpPr>
        <p:spPr>
          <a:xfrm>
            <a:off x="304800" y="5879068"/>
            <a:ext cx="2209800" cy="369332"/>
          </a:xfrm>
          <a:prstGeom prst="rect">
            <a:avLst/>
          </a:prstGeom>
          <a:noFill/>
        </p:spPr>
        <p:txBody>
          <a:bodyPr wrap="square" rtlCol="0">
            <a:spAutoFit/>
          </a:bodyPr>
          <a:lstStyle/>
          <a:p>
            <a:pPr algn="ctr"/>
            <a:r>
              <a:rPr lang="fa-IR" dirty="0" smtClean="0">
                <a:cs typeface="B Lotus" pitchFamily="2" charset="-78"/>
              </a:rPr>
              <a:t>مساحت هر قطاع</a:t>
            </a:r>
            <a:endParaRPr lang="en-US" dirty="0">
              <a:cs typeface="B Lotus" pitchFamily="2" charset="-78"/>
            </a:endParaRPr>
          </a:p>
        </p:txBody>
      </p:sp>
      <p:sp>
        <p:nvSpPr>
          <p:cNvPr id="22" name="TextBox 21"/>
          <p:cNvSpPr txBox="1"/>
          <p:nvPr/>
        </p:nvSpPr>
        <p:spPr>
          <a:xfrm>
            <a:off x="3808262" y="5802868"/>
            <a:ext cx="1754338" cy="369332"/>
          </a:xfrm>
          <a:prstGeom prst="rect">
            <a:avLst/>
          </a:prstGeom>
          <a:noFill/>
        </p:spPr>
        <p:txBody>
          <a:bodyPr wrap="square" rtlCol="0">
            <a:spAutoFit/>
          </a:bodyPr>
          <a:lstStyle/>
          <a:p>
            <a:pPr algn="ctr"/>
            <a:r>
              <a:rPr lang="fa-IR" dirty="0" smtClean="0">
                <a:cs typeface="B Lotus" pitchFamily="2" charset="-78"/>
              </a:rPr>
              <a:t>حجم هر قطاع</a:t>
            </a:r>
            <a:endParaRPr lang="en-US" dirty="0">
              <a:cs typeface="B Lotus" pitchFamily="2" charset="-78"/>
            </a:endParaRPr>
          </a:p>
        </p:txBody>
      </p:sp>
      <p:sp>
        <p:nvSpPr>
          <p:cNvPr id="23" name="TextBox 22"/>
          <p:cNvSpPr txBox="1"/>
          <p:nvPr/>
        </p:nvSpPr>
        <p:spPr>
          <a:xfrm>
            <a:off x="6248400" y="5802868"/>
            <a:ext cx="1981200" cy="369332"/>
          </a:xfrm>
          <a:prstGeom prst="rect">
            <a:avLst/>
          </a:prstGeom>
          <a:noFill/>
        </p:spPr>
        <p:txBody>
          <a:bodyPr wrap="square" rtlCol="0">
            <a:spAutoFit/>
          </a:bodyPr>
          <a:lstStyle/>
          <a:p>
            <a:pPr algn="ctr"/>
            <a:r>
              <a:rPr lang="fa-IR" dirty="0" smtClean="0">
                <a:cs typeface="B Lotus" pitchFamily="2" charset="-78"/>
              </a:rPr>
              <a:t>حجم کل میوه</a:t>
            </a:r>
            <a:endParaRPr lang="en-US" dirty="0">
              <a:cs typeface="B Lotus" pitchFamily="2" charset="-78"/>
            </a:endParaRPr>
          </a:p>
        </p:txBody>
      </p:sp>
      <p:sp>
        <p:nvSpPr>
          <p:cNvPr id="24" name="AutoShape 7"/>
          <p:cNvSpPr>
            <a:spLocks noChangeArrowheads="1"/>
          </p:cNvSpPr>
          <p:nvPr/>
        </p:nvSpPr>
        <p:spPr bwMode="gray">
          <a:xfrm>
            <a:off x="2895600" y="5943600"/>
            <a:ext cx="609600" cy="228600"/>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5" name="AutoShape 7"/>
          <p:cNvSpPr>
            <a:spLocks noChangeArrowheads="1"/>
          </p:cNvSpPr>
          <p:nvPr/>
        </p:nvSpPr>
        <p:spPr bwMode="gray">
          <a:xfrm>
            <a:off x="5791200" y="5867400"/>
            <a:ext cx="609600" cy="228600"/>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AutoShape 5"/>
          <p:cNvSpPr>
            <a:spLocks noChangeArrowheads="1"/>
          </p:cNvSpPr>
          <p:nvPr/>
        </p:nvSpPr>
        <p:spPr bwMode="gray">
          <a:xfrm>
            <a:off x="177800" y="4513263"/>
            <a:ext cx="7734300" cy="1905000"/>
          </a:xfrm>
          <a:prstGeom prst="roundRect">
            <a:avLst>
              <a:gd name="adj" fmla="val 16667"/>
            </a:avLst>
          </a:prstGeom>
          <a:solidFill>
            <a:srgbClr val="3CA1E6"/>
          </a:solidFill>
          <a:ln w="9525">
            <a:noFill/>
            <a:round/>
            <a:headEnd/>
            <a:tailEnd/>
          </a:ln>
          <a:effectLst/>
        </p:spPr>
        <p:txBody>
          <a:bodyPr wrap="none" anchor="ctr"/>
          <a:lstStyle/>
          <a:p>
            <a:endParaRPr lang="en-US"/>
          </a:p>
        </p:txBody>
      </p:sp>
      <p:sp>
        <p:nvSpPr>
          <p:cNvPr id="71" name="AutoShape 6"/>
          <p:cNvSpPr>
            <a:spLocks noChangeArrowheads="1"/>
          </p:cNvSpPr>
          <p:nvPr/>
        </p:nvSpPr>
        <p:spPr bwMode="gray">
          <a:xfrm>
            <a:off x="203200" y="5994400"/>
            <a:ext cx="7698657" cy="42386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en-US"/>
          </a:p>
        </p:txBody>
      </p:sp>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18</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algn="r" rtl="1">
              <a:defRPr/>
            </a:pPr>
            <a:r>
              <a:rPr lang="fa-IR" sz="2400" b="1" kern="0" dirty="0" smtClean="0">
                <a:solidFill>
                  <a:srgbClr val="0C1B5A"/>
                </a:solidFill>
                <a:latin typeface="Arial"/>
                <a:cs typeface="B Lotus" pitchFamily="2" charset="-78"/>
              </a:rPr>
              <a:t>مشخصه مساحت سطح (</a:t>
            </a:r>
            <a:r>
              <a:rPr lang="en-US" sz="2000" b="1" kern="0" dirty="0" smtClean="0">
                <a:solidFill>
                  <a:srgbClr val="0C1B5A"/>
                </a:solidFill>
                <a:latin typeface="Arial"/>
                <a:cs typeface="B Lotus" pitchFamily="2" charset="-78"/>
              </a:rPr>
              <a:t>Surface Area</a:t>
            </a:r>
            <a:r>
              <a:rPr lang="fa-IR" sz="2400" b="1" kern="0" dirty="0" smtClean="0">
                <a:solidFill>
                  <a:srgbClr val="0C1B5A"/>
                </a:solidFill>
                <a:latin typeface="Arial"/>
                <a:cs typeface="B Lotus" pitchFamily="2" charset="-78"/>
              </a:rPr>
              <a:t>)</a:t>
            </a:r>
            <a:endParaRPr lang="en-US" sz="2400" b="1" kern="0" dirty="0">
              <a:solidFill>
                <a:srgbClr val="0C1B5A"/>
              </a:solidFill>
              <a:latin typeface="Arial"/>
              <a:cs typeface="B Lotus" pitchFamily="2" charset="-78"/>
            </a:endParaRPr>
          </a:p>
        </p:txBody>
      </p:sp>
      <p:sp>
        <p:nvSpPr>
          <p:cNvPr id="44" name="TextBox 43"/>
          <p:cNvSpPr txBox="1"/>
          <p:nvPr/>
        </p:nvSpPr>
        <p:spPr>
          <a:xfrm>
            <a:off x="317500" y="1498600"/>
            <a:ext cx="8610600" cy="430887"/>
          </a:xfrm>
          <a:prstGeom prst="rect">
            <a:avLst/>
          </a:prstGeom>
          <a:noFill/>
        </p:spPr>
        <p:txBody>
          <a:bodyPr wrap="square" rtlCol="0">
            <a:spAutoFit/>
          </a:bodyPr>
          <a:lstStyle/>
          <a:p>
            <a:pPr algn="just" rtl="1">
              <a:buFont typeface="Wingdings" pitchFamily="2" charset="2"/>
              <a:buChar char="Ø"/>
            </a:pPr>
            <a:r>
              <a:rPr lang="fa-IR" sz="2000" dirty="0" smtClean="0">
                <a:cs typeface="B Lotus" pitchFamily="2" charset="-78"/>
              </a:rPr>
              <a:t> </a:t>
            </a:r>
            <a:r>
              <a:rPr lang="fa-IR" sz="2200" dirty="0" smtClean="0">
                <a:cs typeface="B Lotus" pitchFamily="2" charset="-78"/>
              </a:rPr>
              <a:t>تعیین مساحت سطح میوه ها، محصولات درشت و بذرها  به روش پوست کندن و پوشش دادن</a:t>
            </a:r>
            <a:endParaRPr lang="en-US" sz="2000" dirty="0">
              <a:cs typeface="B Lotus" pitchFamily="2" charset="-78"/>
            </a:endParaRPr>
          </a:p>
        </p:txBody>
      </p:sp>
      <p:sp>
        <p:nvSpPr>
          <p:cNvPr id="62" name="AutoShape 34"/>
          <p:cNvSpPr>
            <a:spLocks noChangeArrowheads="1"/>
          </p:cNvSpPr>
          <p:nvPr/>
        </p:nvSpPr>
        <p:spPr bwMode="gray">
          <a:xfrm>
            <a:off x="92590" y="1981202"/>
            <a:ext cx="7694613" cy="1135061"/>
          </a:xfrm>
          <a:prstGeom prst="roundRect">
            <a:avLst>
              <a:gd name="adj" fmla="val 16667"/>
            </a:avLst>
          </a:prstGeom>
          <a:solidFill>
            <a:srgbClr val="E9E065"/>
          </a:solidFill>
          <a:ln w="9525">
            <a:noFill/>
            <a:round/>
            <a:headEnd/>
            <a:tailEnd/>
          </a:ln>
          <a:effectLst/>
        </p:spPr>
        <p:txBody>
          <a:bodyPr wrap="none" anchor="ctr"/>
          <a:lstStyle/>
          <a:p>
            <a:endParaRPr lang="en-US"/>
          </a:p>
        </p:txBody>
      </p:sp>
      <p:sp>
        <p:nvSpPr>
          <p:cNvPr id="63" name="AutoShape 35"/>
          <p:cNvSpPr>
            <a:spLocks noChangeArrowheads="1"/>
          </p:cNvSpPr>
          <p:nvPr/>
        </p:nvSpPr>
        <p:spPr bwMode="gray">
          <a:xfrm>
            <a:off x="114300" y="2811463"/>
            <a:ext cx="7696200" cy="304800"/>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endParaRPr lang="en-US"/>
          </a:p>
        </p:txBody>
      </p:sp>
      <p:sp>
        <p:nvSpPr>
          <p:cNvPr id="64" name="AutoShape 36"/>
          <p:cNvSpPr>
            <a:spLocks noChangeArrowheads="1"/>
          </p:cNvSpPr>
          <p:nvPr/>
        </p:nvSpPr>
        <p:spPr bwMode="gray">
          <a:xfrm>
            <a:off x="114301" y="2003426"/>
            <a:ext cx="7661790" cy="350837"/>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en-US"/>
          </a:p>
        </p:txBody>
      </p:sp>
      <p:sp>
        <p:nvSpPr>
          <p:cNvPr id="65" name="TextBox 64"/>
          <p:cNvSpPr txBox="1"/>
          <p:nvPr/>
        </p:nvSpPr>
        <p:spPr>
          <a:xfrm>
            <a:off x="228600" y="2278063"/>
            <a:ext cx="7175020" cy="707886"/>
          </a:xfrm>
          <a:prstGeom prst="rect">
            <a:avLst/>
          </a:prstGeom>
          <a:noFill/>
        </p:spPr>
        <p:txBody>
          <a:bodyPr wrap="square" rtlCol="0">
            <a:spAutoFit/>
          </a:bodyPr>
          <a:lstStyle/>
          <a:p>
            <a:pPr algn="ctr" rtl="1"/>
            <a:r>
              <a:rPr lang="fa-IR" sz="2000" dirty="0" smtClean="0">
                <a:cs typeface="B Lotus" pitchFamily="2" charset="-78"/>
              </a:rPr>
              <a:t>پوست به وسیله چاقو به دقت جدا می شود و قطعات پوست را روی کاغذ می گذارند تا اثر خود را بر روی آن به جا بگذارد.</a:t>
            </a:r>
            <a:endParaRPr lang="en-US" sz="2000" dirty="0"/>
          </a:p>
        </p:txBody>
      </p:sp>
      <p:sp>
        <p:nvSpPr>
          <p:cNvPr id="66" name="AutoShape 20"/>
          <p:cNvSpPr>
            <a:spLocks noChangeArrowheads="1"/>
          </p:cNvSpPr>
          <p:nvPr/>
        </p:nvSpPr>
        <p:spPr bwMode="gray">
          <a:xfrm>
            <a:off x="152400" y="3186113"/>
            <a:ext cx="7720013" cy="1149350"/>
          </a:xfrm>
          <a:prstGeom prst="roundRect">
            <a:avLst>
              <a:gd name="adj" fmla="val 16667"/>
            </a:avLst>
          </a:prstGeom>
          <a:solidFill>
            <a:srgbClr val="73E77E"/>
          </a:solidFill>
          <a:ln w="9525">
            <a:noFill/>
            <a:round/>
            <a:headEnd/>
            <a:tailEnd/>
          </a:ln>
          <a:effectLst/>
        </p:spPr>
        <p:txBody>
          <a:bodyPr wrap="none" anchor="ctr"/>
          <a:lstStyle/>
          <a:p>
            <a:endParaRPr lang="en-US"/>
          </a:p>
        </p:txBody>
      </p:sp>
      <p:sp>
        <p:nvSpPr>
          <p:cNvPr id="67" name="AutoShape 21"/>
          <p:cNvSpPr>
            <a:spLocks noChangeArrowheads="1"/>
          </p:cNvSpPr>
          <p:nvPr/>
        </p:nvSpPr>
        <p:spPr bwMode="gray">
          <a:xfrm>
            <a:off x="177800" y="4106863"/>
            <a:ext cx="7696200" cy="304800"/>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endParaRPr lang="en-US"/>
          </a:p>
        </p:txBody>
      </p:sp>
      <p:sp>
        <p:nvSpPr>
          <p:cNvPr id="68" name="AutoShape 22"/>
          <p:cNvSpPr>
            <a:spLocks noChangeArrowheads="1"/>
          </p:cNvSpPr>
          <p:nvPr/>
        </p:nvSpPr>
        <p:spPr bwMode="gray">
          <a:xfrm>
            <a:off x="152401" y="3208338"/>
            <a:ext cx="7708900" cy="365125"/>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en-US"/>
          </a:p>
        </p:txBody>
      </p:sp>
      <p:sp>
        <p:nvSpPr>
          <p:cNvPr id="69" name="TextBox 68"/>
          <p:cNvSpPr txBox="1"/>
          <p:nvPr/>
        </p:nvSpPr>
        <p:spPr>
          <a:xfrm>
            <a:off x="215900" y="3421063"/>
            <a:ext cx="7239001" cy="707886"/>
          </a:xfrm>
          <a:prstGeom prst="rect">
            <a:avLst/>
          </a:prstGeom>
          <a:noFill/>
        </p:spPr>
        <p:txBody>
          <a:bodyPr wrap="square" rtlCol="0">
            <a:spAutoFit/>
          </a:bodyPr>
          <a:lstStyle/>
          <a:p>
            <a:pPr algn="ctr" rtl="1"/>
            <a:r>
              <a:rPr lang="fa-IR" sz="2000" dirty="0" smtClean="0">
                <a:cs typeface="B Lotus" pitchFamily="2" charset="-78"/>
              </a:rPr>
              <a:t>محصول را با مایعی مانند سیلیکون لاستیکی می پوشانند. پس از خشک شدن پوشش، مساحت سطح را با برداشتن پوشش نازک روی سطح و اندازه گیری آن تعیین می کنند.</a:t>
            </a:r>
            <a:endParaRPr lang="en-US" sz="2000" dirty="0"/>
          </a:p>
        </p:txBody>
      </p:sp>
      <p:sp>
        <p:nvSpPr>
          <p:cNvPr id="72" name="AutoShape 7"/>
          <p:cNvSpPr>
            <a:spLocks noChangeArrowheads="1"/>
          </p:cNvSpPr>
          <p:nvPr/>
        </p:nvSpPr>
        <p:spPr bwMode="gray">
          <a:xfrm>
            <a:off x="177800" y="4513262"/>
            <a:ext cx="7707993" cy="469900"/>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en-US"/>
          </a:p>
        </p:txBody>
      </p:sp>
      <p:sp>
        <p:nvSpPr>
          <p:cNvPr id="73" name="TextBox 72"/>
          <p:cNvSpPr txBox="1"/>
          <p:nvPr/>
        </p:nvSpPr>
        <p:spPr>
          <a:xfrm>
            <a:off x="114300" y="4868862"/>
            <a:ext cx="7378700" cy="1323439"/>
          </a:xfrm>
          <a:prstGeom prst="rect">
            <a:avLst/>
          </a:prstGeom>
          <a:noFill/>
        </p:spPr>
        <p:txBody>
          <a:bodyPr wrap="square" rtlCol="0">
            <a:spAutoFit/>
          </a:bodyPr>
          <a:lstStyle/>
          <a:p>
            <a:pPr algn="ctr" rtl="1"/>
            <a:r>
              <a:rPr lang="fa-IR" sz="2000" dirty="0" smtClean="0">
                <a:cs typeface="B Lotus" pitchFamily="2" charset="-78"/>
              </a:rPr>
              <a:t>جرم معینی از بذر (حدود 500 گرم) را با 1200 تا 2000 گرم از ترکیب لاک و ماسه (پودر آهن)، مخلوط می نمایند. سپس مخلوط را پس از گذراندن از الک، وزن می کنند. مساحت سطح ماده با تعیین افزایش وزن به ازای واحد سطح برای سیلندرها یا کره هایی پلاستیکی با ابعاد مشخص که همانند بذر مراحل آغشته شدن را گذرانده اند، بدست می آید.</a:t>
            </a:r>
            <a:endParaRPr lang="en-US" sz="2000" dirty="0"/>
          </a:p>
        </p:txBody>
      </p:sp>
      <p:grpSp>
        <p:nvGrpSpPr>
          <p:cNvPr id="74" name="Group 10"/>
          <p:cNvGrpSpPr>
            <a:grpSpLocks/>
          </p:cNvGrpSpPr>
          <p:nvPr/>
        </p:nvGrpSpPr>
        <p:grpSpPr bwMode="auto">
          <a:xfrm>
            <a:off x="7429500" y="1981200"/>
            <a:ext cx="1600200" cy="1096963"/>
            <a:chOff x="1289" y="582"/>
            <a:chExt cx="668" cy="668"/>
          </a:xfrm>
        </p:grpSpPr>
        <p:sp>
          <p:nvSpPr>
            <p:cNvPr id="75"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76"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7"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8"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9"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80" name="Rectangle 79"/>
          <p:cNvSpPr/>
          <p:nvPr/>
        </p:nvSpPr>
        <p:spPr>
          <a:xfrm>
            <a:off x="7772400" y="2073870"/>
            <a:ext cx="885178" cy="923330"/>
          </a:xfrm>
          <a:prstGeom prst="rect">
            <a:avLst/>
          </a:prstGeom>
        </p:spPr>
        <p:txBody>
          <a:bodyPr wrap="none">
            <a:spAutoFit/>
          </a:bodyPr>
          <a:lstStyle/>
          <a:p>
            <a:pPr algn="ctr" rtl="1"/>
            <a:r>
              <a:rPr lang="fa-IR" b="1" dirty="0" smtClean="0">
                <a:cs typeface="B Lotus" pitchFamily="2" charset="-78"/>
              </a:rPr>
              <a:t>میوه ها </a:t>
            </a:r>
          </a:p>
          <a:p>
            <a:pPr algn="ctr" rtl="1"/>
            <a:r>
              <a:rPr lang="fa-IR" b="1" dirty="0" smtClean="0">
                <a:cs typeface="B Lotus" pitchFamily="2" charset="-78"/>
              </a:rPr>
              <a:t>و </a:t>
            </a:r>
          </a:p>
          <a:p>
            <a:pPr algn="ctr" rtl="1"/>
            <a:r>
              <a:rPr lang="fa-IR" b="1" dirty="0" smtClean="0">
                <a:cs typeface="B Lotus" pitchFamily="2" charset="-78"/>
              </a:rPr>
              <a:t>سبزیجات</a:t>
            </a:r>
            <a:endParaRPr lang="en-US" b="1" dirty="0"/>
          </a:p>
        </p:txBody>
      </p:sp>
      <p:grpSp>
        <p:nvGrpSpPr>
          <p:cNvPr id="81" name="Group 10"/>
          <p:cNvGrpSpPr>
            <a:grpSpLocks/>
          </p:cNvGrpSpPr>
          <p:nvPr/>
        </p:nvGrpSpPr>
        <p:grpSpPr bwMode="auto">
          <a:xfrm>
            <a:off x="7429500" y="3217863"/>
            <a:ext cx="1600200" cy="1096963"/>
            <a:chOff x="1289" y="582"/>
            <a:chExt cx="668" cy="668"/>
          </a:xfrm>
        </p:grpSpPr>
        <p:sp>
          <p:nvSpPr>
            <p:cNvPr id="82"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83"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84"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85"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86"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87" name="Rectangle 86"/>
          <p:cNvSpPr/>
          <p:nvPr/>
        </p:nvSpPr>
        <p:spPr>
          <a:xfrm>
            <a:off x="7480300" y="3268663"/>
            <a:ext cx="1536700" cy="923330"/>
          </a:xfrm>
          <a:prstGeom prst="rect">
            <a:avLst/>
          </a:prstGeom>
        </p:spPr>
        <p:txBody>
          <a:bodyPr wrap="square">
            <a:spAutoFit/>
          </a:bodyPr>
          <a:lstStyle/>
          <a:p>
            <a:pPr algn="ctr" rtl="1"/>
            <a:r>
              <a:rPr lang="fa-IR" b="1" dirty="0" smtClean="0">
                <a:cs typeface="B Lotus" pitchFamily="2" charset="-78"/>
              </a:rPr>
              <a:t>محصولاتی که امکان پوست کندن وجود ندارد</a:t>
            </a:r>
            <a:endParaRPr lang="en-US" b="1" dirty="0"/>
          </a:p>
        </p:txBody>
      </p:sp>
      <p:grpSp>
        <p:nvGrpSpPr>
          <p:cNvPr id="88" name="Group 10"/>
          <p:cNvGrpSpPr>
            <a:grpSpLocks/>
          </p:cNvGrpSpPr>
          <p:nvPr/>
        </p:nvGrpSpPr>
        <p:grpSpPr bwMode="auto">
          <a:xfrm>
            <a:off x="7454900" y="4906963"/>
            <a:ext cx="1600200" cy="1096963"/>
            <a:chOff x="1289" y="582"/>
            <a:chExt cx="668" cy="668"/>
          </a:xfrm>
        </p:grpSpPr>
        <p:sp>
          <p:nvSpPr>
            <p:cNvPr id="89"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90"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91"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92"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93"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94" name="Rectangle 93"/>
          <p:cNvSpPr/>
          <p:nvPr/>
        </p:nvSpPr>
        <p:spPr>
          <a:xfrm>
            <a:off x="7924800" y="5211763"/>
            <a:ext cx="583814" cy="369332"/>
          </a:xfrm>
          <a:prstGeom prst="rect">
            <a:avLst/>
          </a:prstGeom>
        </p:spPr>
        <p:txBody>
          <a:bodyPr wrap="none">
            <a:spAutoFit/>
          </a:bodyPr>
          <a:lstStyle/>
          <a:p>
            <a:pPr algn="ctr" rtl="1"/>
            <a:r>
              <a:rPr lang="fa-IR" b="1" dirty="0" smtClean="0">
                <a:cs typeface="B Lotus" pitchFamily="2" charset="-78"/>
              </a:rPr>
              <a:t>بذرها</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19</a:t>
            </a:r>
            <a:endParaRPr lang="en-US" sz="3200" b="1" dirty="0">
              <a:cs typeface="B Lotus" pitchFamily="2" charset="-78"/>
            </a:endParaRPr>
          </a:p>
        </p:txBody>
      </p:sp>
      <p:sp>
        <p:nvSpPr>
          <p:cNvPr id="12" name="Title 1"/>
          <p:cNvSpPr txBox="1">
            <a:spLocks/>
          </p:cNvSpPr>
          <p:nvPr/>
        </p:nvSpPr>
        <p:spPr>
          <a:xfrm>
            <a:off x="530352" y="838200"/>
            <a:ext cx="7089648" cy="457200"/>
          </a:xfrm>
          <a:prstGeom prst="rect">
            <a:avLst/>
          </a:prstGeom>
        </p:spPr>
        <p:txBody>
          <a:bodyPr/>
          <a:lstStyle/>
          <a:p>
            <a:pPr algn="r" rtl="1">
              <a:defRPr/>
            </a:pPr>
            <a:r>
              <a:rPr lang="fa-IR" sz="2400" b="1" kern="0" dirty="0" smtClean="0">
                <a:solidFill>
                  <a:srgbClr val="0C1B5A"/>
                </a:solidFill>
                <a:latin typeface="Arial"/>
                <a:cs typeface="B Lotus" pitchFamily="2" charset="-78"/>
              </a:rPr>
              <a:t>مشخصه مساحت سطح </a:t>
            </a:r>
            <a:r>
              <a:rPr lang="fa-IR" sz="2000" b="1" kern="0" dirty="0" smtClean="0">
                <a:solidFill>
                  <a:srgbClr val="0C1B5A"/>
                </a:solidFill>
                <a:latin typeface="Arial"/>
                <a:cs typeface="B Lotus" pitchFamily="2" charset="-78"/>
              </a:rPr>
              <a:t>(</a:t>
            </a:r>
            <a:r>
              <a:rPr lang="en-US" sz="2000" b="1" kern="0" dirty="0" smtClean="0">
                <a:solidFill>
                  <a:srgbClr val="0C1B5A"/>
                </a:solidFill>
                <a:latin typeface="Arial"/>
                <a:cs typeface="B Lotus" pitchFamily="2" charset="-78"/>
              </a:rPr>
              <a:t>Surface Area</a:t>
            </a:r>
            <a:r>
              <a:rPr lang="fa-IR" sz="2000" b="1" kern="0" dirty="0" smtClean="0">
                <a:solidFill>
                  <a:srgbClr val="0C1B5A"/>
                </a:solidFill>
                <a:latin typeface="Arial"/>
                <a:cs typeface="B Lotus" pitchFamily="2" charset="-78"/>
              </a:rPr>
              <a:t>) </a:t>
            </a:r>
            <a:endParaRPr lang="en-US" sz="2000" b="1" kern="0" dirty="0">
              <a:solidFill>
                <a:srgbClr val="0C1B5A"/>
              </a:solidFill>
              <a:latin typeface="Arial"/>
              <a:cs typeface="B Lotus" pitchFamily="2" charset="-78"/>
            </a:endParaRPr>
          </a:p>
        </p:txBody>
      </p:sp>
      <p:sp>
        <p:nvSpPr>
          <p:cNvPr id="13" name="TextBox 12"/>
          <p:cNvSpPr txBox="1"/>
          <p:nvPr/>
        </p:nvSpPr>
        <p:spPr>
          <a:xfrm>
            <a:off x="838200" y="1752600"/>
            <a:ext cx="8077200" cy="461665"/>
          </a:xfrm>
          <a:prstGeom prst="rect">
            <a:avLst/>
          </a:prstGeom>
          <a:noFill/>
        </p:spPr>
        <p:txBody>
          <a:bodyPr wrap="square" rtlCol="0">
            <a:spAutoFit/>
          </a:bodyPr>
          <a:lstStyle/>
          <a:p>
            <a:pPr algn="just" rtl="1">
              <a:buFont typeface="Wingdings" pitchFamily="2" charset="2"/>
              <a:buChar char="Ø"/>
            </a:pPr>
            <a:r>
              <a:rPr lang="fa-IR" sz="2400" dirty="0" smtClean="0">
                <a:cs typeface="B Lotus" pitchFamily="2" charset="-78"/>
              </a:rPr>
              <a:t> تعیین مساحت سطح محصولات با استفاده از روش شباهت به اجسام هندسی </a:t>
            </a:r>
            <a:endParaRPr lang="en-US" sz="2400" dirty="0">
              <a:cs typeface="B Lotus"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ctrTitle"/>
          </p:nvPr>
        </p:nvSpPr>
        <p:spPr>
          <a:xfrm>
            <a:off x="644236" y="381000"/>
            <a:ext cx="7620000" cy="2514600"/>
          </a:xfrm>
        </p:spPr>
        <p:txBody>
          <a:bodyPr>
            <a:noAutofit/>
          </a:bodyPr>
          <a:lstStyle/>
          <a:p>
            <a:pPr algn="ctr"/>
            <a:r>
              <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t>ویژگیهای فیزیکی مواد غذایی</a:t>
            </a:r>
            <a:br>
              <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br>
            <a:r>
              <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t>دانشکده فنی و حرفه ای ولیعصر</a:t>
            </a:r>
            <a:br>
              <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br>
            <a:r>
              <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t>مدرس الهه اربیدار</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endParaRPr>
          </a:p>
        </p:txBody>
      </p:sp>
      <p:sp>
        <p:nvSpPr>
          <p:cNvPr id="9" name="TextBox 8"/>
          <p:cNvSpPr txBox="1"/>
          <p:nvPr/>
        </p:nvSpPr>
        <p:spPr>
          <a:xfrm>
            <a:off x="228600" y="3362980"/>
            <a:ext cx="8915400" cy="523220"/>
          </a:xfrm>
          <a:prstGeom prst="rect">
            <a:avLst/>
          </a:prstGeom>
          <a:noFill/>
        </p:spPr>
        <p:txBody>
          <a:bodyPr wrap="square" rtlCol="0">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Physical Properties of food Products</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3" name="TextBox 12"/>
          <p:cNvSpPr txBox="1"/>
          <p:nvPr/>
        </p:nvSpPr>
        <p:spPr>
          <a:xfrm>
            <a:off x="914400" y="4572000"/>
            <a:ext cx="7315200" cy="584775"/>
          </a:xfrm>
          <a:prstGeom prst="rect">
            <a:avLst/>
          </a:prstGeom>
          <a:noFill/>
        </p:spPr>
        <p:txBody>
          <a:bodyPr wrap="square" rtlCol="0">
            <a:spAutoFit/>
          </a:bodyPr>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t>فصل دوم: خواص فیزیکی</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p:cNvPicPr>
            <a:picLocks noChangeAspect="1" noChangeArrowheads="1"/>
          </p:cNvPicPr>
          <p:nvPr/>
        </p:nvPicPr>
        <p:blipFill>
          <a:blip r:embed="rId4"/>
          <a:srcRect/>
          <a:stretch>
            <a:fillRect/>
          </a:stretch>
        </p:blipFill>
        <p:spPr bwMode="auto">
          <a:xfrm>
            <a:off x="152400" y="2209800"/>
            <a:ext cx="4267200" cy="2407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8370" name="Picture 2"/>
          <p:cNvPicPr>
            <a:picLocks noChangeAspect="1" noChangeArrowheads="1"/>
          </p:cNvPicPr>
          <p:nvPr/>
        </p:nvPicPr>
        <p:blipFill>
          <a:blip r:embed="rId5"/>
          <a:srcRect/>
          <a:stretch>
            <a:fillRect/>
          </a:stretch>
        </p:blipFill>
        <p:spPr bwMode="auto">
          <a:xfrm>
            <a:off x="76200" y="4724400"/>
            <a:ext cx="4419600" cy="1522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21</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مشخصه مساحت سطح </a:t>
            </a:r>
            <a:r>
              <a:rPr lang="fa-IR" sz="2800" b="1" kern="0" dirty="0" smtClean="0">
                <a:solidFill>
                  <a:srgbClr val="0C1B5A"/>
                </a:solidFill>
                <a:latin typeface="Arial"/>
                <a:cs typeface="B Lotus" pitchFamily="2" charset="-78"/>
              </a:rPr>
              <a:t>(</a:t>
            </a:r>
            <a:r>
              <a:rPr lang="en-US" sz="2000" b="1" kern="0" dirty="0" smtClean="0">
                <a:solidFill>
                  <a:srgbClr val="0C1B5A"/>
                </a:solidFill>
                <a:latin typeface="Arial"/>
                <a:cs typeface="B Lotus" pitchFamily="2" charset="-78"/>
              </a:rPr>
              <a:t>Surface Area</a:t>
            </a:r>
            <a:r>
              <a:rPr lang="fa-IR" sz="2000" b="1" kern="0" dirty="0" smtClean="0">
                <a:solidFill>
                  <a:srgbClr val="0C1B5A"/>
                </a:solidFill>
                <a:latin typeface="Arial"/>
                <a:cs typeface="B Lotus" pitchFamily="2" charset="-78"/>
              </a:rPr>
              <a:t>) </a:t>
            </a:r>
            <a:endParaRPr lang="en-US" sz="2000" b="1" kern="0" dirty="0">
              <a:solidFill>
                <a:srgbClr val="0C1B5A"/>
              </a:solidFill>
              <a:latin typeface="Arial"/>
              <a:cs typeface="B Lotus" pitchFamily="2" charset="-78"/>
            </a:endParaRPr>
          </a:p>
        </p:txBody>
      </p:sp>
      <p:sp>
        <p:nvSpPr>
          <p:cNvPr id="12" name="TextBox 11"/>
          <p:cNvSpPr txBox="1"/>
          <p:nvPr/>
        </p:nvSpPr>
        <p:spPr>
          <a:xfrm>
            <a:off x="304800" y="1676400"/>
            <a:ext cx="8610600" cy="430887"/>
          </a:xfrm>
          <a:prstGeom prst="rect">
            <a:avLst/>
          </a:prstGeom>
          <a:noFill/>
        </p:spPr>
        <p:txBody>
          <a:bodyPr wrap="square" rtlCol="0">
            <a:spAutoFit/>
          </a:bodyPr>
          <a:lstStyle/>
          <a:p>
            <a:pPr algn="just" rtl="1">
              <a:buFont typeface="Wingdings" pitchFamily="2" charset="2"/>
              <a:buChar char="Ø"/>
            </a:pPr>
            <a:r>
              <a:rPr lang="fa-IR" sz="2000" dirty="0" smtClean="0">
                <a:cs typeface="B Lotus" pitchFamily="2" charset="-78"/>
              </a:rPr>
              <a:t> </a:t>
            </a:r>
            <a:r>
              <a:rPr lang="fa-IR" sz="2200" dirty="0" smtClean="0">
                <a:cs typeface="B Lotus" pitchFamily="2" charset="-78"/>
              </a:rPr>
              <a:t>تعیین مساحت سطح محصولات به کمک مساحت تصویر شده (</a:t>
            </a:r>
            <a:r>
              <a:rPr lang="en-US" sz="2000" dirty="0" smtClean="0">
                <a:latin typeface="Times New Roman" pitchFamily="18" charset="0"/>
                <a:cs typeface="Times New Roman" pitchFamily="18" charset="0"/>
              </a:rPr>
              <a:t>Projected Area</a:t>
            </a:r>
            <a:r>
              <a:rPr lang="fa-IR" sz="2200" dirty="0" smtClean="0">
                <a:cs typeface="B Lotus" pitchFamily="2" charset="-78"/>
              </a:rPr>
              <a:t>)</a:t>
            </a:r>
            <a:endParaRPr lang="en-US" sz="2000" dirty="0">
              <a:cs typeface="B Lotus" pitchFamily="2" charset="-78"/>
            </a:endParaRPr>
          </a:p>
        </p:txBody>
      </p:sp>
      <p:graphicFrame>
        <p:nvGraphicFramePr>
          <p:cNvPr id="15" name="Object 14"/>
          <p:cNvGraphicFramePr>
            <a:graphicFrameLocks noChangeAspect="1"/>
          </p:cNvGraphicFramePr>
          <p:nvPr/>
        </p:nvGraphicFramePr>
        <p:xfrm>
          <a:off x="6807200" y="2908300"/>
          <a:ext cx="2070100" cy="668338"/>
        </p:xfrm>
        <a:graphic>
          <a:graphicData uri="http://schemas.openxmlformats.org/presentationml/2006/ole">
            <mc:AlternateContent xmlns:mc="http://schemas.openxmlformats.org/markup-compatibility/2006">
              <mc:Choice xmlns:v="urn:schemas-microsoft-com:vml" Requires="v">
                <p:oleObj spid="_x0000_s58403" name="Equation" r:id="rId6" imgW="1218960" imgH="393480" progId="Equation.3">
                  <p:embed/>
                </p:oleObj>
              </mc:Choice>
              <mc:Fallback>
                <p:oleObj name="Equation" r:id="rId6" imgW="121896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7200" y="2908300"/>
                        <a:ext cx="2070100"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6985000" y="4673600"/>
          <a:ext cx="1219200" cy="457200"/>
        </p:xfrm>
        <a:graphic>
          <a:graphicData uri="http://schemas.openxmlformats.org/presentationml/2006/ole">
            <mc:AlternateContent xmlns:mc="http://schemas.openxmlformats.org/markup-compatibility/2006">
              <mc:Choice xmlns:v="urn:schemas-microsoft-com:vml" Requires="v">
                <p:oleObj spid="_x0000_s58404" name="Equation" r:id="rId8" imgW="609480" imgH="228600" progId="Equation.3">
                  <p:embed/>
                </p:oleObj>
              </mc:Choice>
              <mc:Fallback>
                <p:oleObj name="Equation" r:id="rId8" imgW="60948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00" y="4673600"/>
                        <a:ext cx="1219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4445000" y="2882900"/>
            <a:ext cx="1600200" cy="646331"/>
          </a:xfrm>
          <a:prstGeom prst="rect">
            <a:avLst/>
          </a:prstGeom>
          <a:noFill/>
        </p:spPr>
        <p:txBody>
          <a:bodyPr wrap="square" rtlCol="0">
            <a:spAutoFit/>
          </a:bodyPr>
          <a:lstStyle/>
          <a:p>
            <a:pPr algn="ctr" rtl="1"/>
            <a:r>
              <a:rPr lang="fa-IR" dirty="0" smtClean="0">
                <a:cs typeface="B Lotus" pitchFamily="2" charset="-78"/>
              </a:rPr>
              <a:t>مساحت تصویر شده میانگین</a:t>
            </a:r>
            <a:endParaRPr lang="en-US" dirty="0">
              <a:cs typeface="B Lotus" pitchFamily="2" charset="-78"/>
            </a:endParaRPr>
          </a:p>
        </p:txBody>
      </p:sp>
      <p:sp>
        <p:nvSpPr>
          <p:cNvPr id="18" name="TextBox 17"/>
          <p:cNvSpPr txBox="1"/>
          <p:nvPr/>
        </p:nvSpPr>
        <p:spPr>
          <a:xfrm>
            <a:off x="4762500" y="4736068"/>
            <a:ext cx="1295400" cy="369332"/>
          </a:xfrm>
          <a:prstGeom prst="rect">
            <a:avLst/>
          </a:prstGeom>
          <a:noFill/>
        </p:spPr>
        <p:txBody>
          <a:bodyPr wrap="square" rtlCol="0">
            <a:spAutoFit/>
          </a:bodyPr>
          <a:lstStyle/>
          <a:p>
            <a:pPr algn="ctr" rtl="1"/>
            <a:r>
              <a:rPr lang="fa-IR" dirty="0" smtClean="0">
                <a:cs typeface="B Lotus" pitchFamily="2" charset="-78"/>
              </a:rPr>
              <a:t>مساحت سطح</a:t>
            </a:r>
            <a:endParaRPr lang="en-US" dirty="0">
              <a:cs typeface="B Lotus" pitchFamily="2" charset="-78"/>
            </a:endParaRPr>
          </a:p>
        </p:txBody>
      </p:sp>
      <p:sp>
        <p:nvSpPr>
          <p:cNvPr id="19" name="AutoShape 7"/>
          <p:cNvSpPr>
            <a:spLocks noChangeArrowheads="1"/>
          </p:cNvSpPr>
          <p:nvPr/>
        </p:nvSpPr>
        <p:spPr bwMode="gray">
          <a:xfrm>
            <a:off x="5829300" y="3149600"/>
            <a:ext cx="914400" cy="228600"/>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0" name="AutoShape 7"/>
          <p:cNvSpPr>
            <a:spLocks noChangeArrowheads="1"/>
          </p:cNvSpPr>
          <p:nvPr/>
        </p:nvSpPr>
        <p:spPr bwMode="gray">
          <a:xfrm>
            <a:off x="5943600" y="4800600"/>
            <a:ext cx="914400" cy="228600"/>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6"/>
          <p:cNvSpPr>
            <a:spLocks noChangeArrowheads="1"/>
          </p:cNvSpPr>
          <p:nvPr/>
        </p:nvSpPr>
        <p:spPr bwMode="gray">
          <a:xfrm>
            <a:off x="3429000" y="1854200"/>
            <a:ext cx="1447800" cy="6096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24</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algn="r" rtl="1">
              <a:defRPr/>
            </a:pPr>
            <a:r>
              <a:rPr lang="fa-IR" sz="2400" b="1" kern="0" dirty="0" smtClean="0">
                <a:solidFill>
                  <a:srgbClr val="0C1B5A"/>
                </a:solidFill>
                <a:latin typeface="Arial"/>
                <a:cs typeface="B Lotus" pitchFamily="2" charset="-78"/>
              </a:rPr>
              <a:t>مشخصه چگالی </a:t>
            </a:r>
            <a:r>
              <a:rPr lang="fa-IR" sz="2000" b="1" kern="0" dirty="0" smtClean="0">
                <a:solidFill>
                  <a:srgbClr val="0C1B5A"/>
                </a:solidFill>
                <a:latin typeface="Times New Roman" pitchFamily="18" charset="0"/>
                <a:cs typeface="Times New Roman" pitchFamily="18" charset="0"/>
              </a:rPr>
              <a:t>(</a:t>
            </a:r>
            <a:r>
              <a:rPr lang="en-US" sz="2000" b="1" kern="0" dirty="0" smtClean="0">
                <a:solidFill>
                  <a:srgbClr val="0C1B5A"/>
                </a:solidFill>
                <a:latin typeface="Times New Roman" pitchFamily="18" charset="0"/>
                <a:cs typeface="Times New Roman" pitchFamily="18" charset="0"/>
              </a:rPr>
              <a:t>Density</a:t>
            </a:r>
            <a:r>
              <a:rPr lang="fa-IR" sz="2000" b="1" kern="0" dirty="0" smtClean="0">
                <a:solidFill>
                  <a:srgbClr val="0C1B5A"/>
                </a:solidFill>
                <a:latin typeface="Times New Roman" pitchFamily="18" charset="0"/>
                <a:cs typeface="Times New Roman" pitchFamily="18" charset="0"/>
              </a:rPr>
              <a:t>)</a:t>
            </a:r>
            <a:endParaRPr lang="en-US" sz="2000" b="1" kern="0" dirty="0">
              <a:solidFill>
                <a:srgbClr val="0C1B5A"/>
              </a:solidFill>
              <a:latin typeface="Times New Roman" pitchFamily="18" charset="0"/>
              <a:cs typeface="Times New Roman" pitchFamily="18" charset="0"/>
            </a:endParaRPr>
          </a:p>
        </p:txBody>
      </p:sp>
      <p:graphicFrame>
        <p:nvGraphicFramePr>
          <p:cNvPr id="12" name="Object 11"/>
          <p:cNvGraphicFramePr>
            <a:graphicFrameLocks noChangeAspect="1"/>
          </p:cNvGraphicFramePr>
          <p:nvPr/>
        </p:nvGraphicFramePr>
        <p:xfrm>
          <a:off x="3662362" y="1752600"/>
          <a:ext cx="909638" cy="742950"/>
        </p:xfrm>
        <a:graphic>
          <a:graphicData uri="http://schemas.openxmlformats.org/presentationml/2006/ole">
            <mc:AlternateContent xmlns:mc="http://schemas.openxmlformats.org/markup-compatibility/2006">
              <mc:Choice xmlns:v="urn:schemas-microsoft-com:vml" Requires="v">
                <p:oleObj spid="_x0000_s61493" name="Equation" r:id="rId3" imgW="482400" imgH="393480" progId="Equation.3">
                  <p:embed/>
                </p:oleObj>
              </mc:Choice>
              <mc:Fallback>
                <p:oleObj name="Equation" r:id="rId3" imgW="4824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362" y="1752600"/>
                        <a:ext cx="909638"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096000" y="1752600"/>
            <a:ext cx="2895600" cy="923330"/>
          </a:xfrm>
          <a:prstGeom prst="rect">
            <a:avLst/>
          </a:prstGeom>
          <a:noFill/>
        </p:spPr>
        <p:txBody>
          <a:bodyPr wrap="square" rtlCol="0">
            <a:spAutoFit/>
          </a:bodyPr>
          <a:lstStyle/>
          <a:p>
            <a:pPr algn="r" rtl="1">
              <a:spcAft>
                <a:spcPts val="0"/>
              </a:spcAft>
            </a:pPr>
            <a:r>
              <a:rPr lang="el-GR" i="1" dirty="0" smtClean="0">
                <a:latin typeface="Times New Roman"/>
                <a:cs typeface="Times New Roman"/>
              </a:rPr>
              <a:t>ρ</a:t>
            </a:r>
            <a:r>
              <a:rPr lang="en-US" i="1" baseline="-25000" dirty="0" smtClean="0">
                <a:latin typeface="Times New Roman" pitchFamily="18" charset="0"/>
                <a:cs typeface="Times New Roman" pitchFamily="18" charset="0"/>
              </a:rPr>
              <a:t>t</a:t>
            </a:r>
            <a:r>
              <a:rPr lang="fa-IR" dirty="0" smtClean="0">
                <a:cs typeface="B Lotus" pitchFamily="2" charset="-78"/>
              </a:rPr>
              <a:t>: چگالی واقعی جسم (</a:t>
            </a:r>
            <a:r>
              <a:rPr lang="en-US" i="1" dirty="0" err="1" smtClean="0">
                <a:latin typeface="Times New Roman"/>
                <a:ea typeface="Times New Roman"/>
              </a:rPr>
              <a:t>gr</a:t>
            </a:r>
            <a:r>
              <a:rPr lang="en-US" i="1" dirty="0" smtClean="0">
                <a:latin typeface="Times New Roman"/>
                <a:ea typeface="Times New Roman"/>
              </a:rPr>
              <a:t>/cm</a:t>
            </a:r>
            <a:r>
              <a:rPr lang="en-US" i="1" baseline="30000" dirty="0" smtClean="0">
                <a:latin typeface="Times New Roman"/>
                <a:ea typeface="Times New Roman"/>
              </a:rPr>
              <a:t>3</a:t>
            </a:r>
            <a:r>
              <a:rPr lang="fa-IR" dirty="0" smtClean="0">
                <a:cs typeface="B Lotus" pitchFamily="2" charset="-78"/>
              </a:rPr>
              <a:t>)</a:t>
            </a:r>
          </a:p>
          <a:p>
            <a:pPr algn="just" rtl="1"/>
            <a:r>
              <a:rPr lang="en-US" i="1" dirty="0" smtClean="0">
                <a:latin typeface="Times New Roman" pitchFamily="18" charset="0"/>
                <a:cs typeface="Times New Roman" pitchFamily="18" charset="0"/>
              </a:rPr>
              <a:t>m</a:t>
            </a:r>
            <a:r>
              <a:rPr lang="fa-IR" dirty="0" smtClean="0">
                <a:cs typeface="B Lotus" pitchFamily="2" charset="-78"/>
              </a:rPr>
              <a:t>: جرم جسم (</a:t>
            </a:r>
            <a:r>
              <a:rPr lang="en-US" i="1" dirty="0" err="1" smtClean="0">
                <a:latin typeface="Times New Roman"/>
                <a:ea typeface="Times New Roman"/>
              </a:rPr>
              <a:t>gr</a:t>
            </a:r>
            <a:r>
              <a:rPr lang="fa-IR" dirty="0" smtClean="0">
                <a:cs typeface="B Lotus" pitchFamily="2" charset="-78"/>
              </a:rPr>
              <a:t>)</a:t>
            </a:r>
          </a:p>
          <a:p>
            <a:pPr algn="just" rtl="1"/>
            <a:r>
              <a:rPr lang="en-US" i="1" dirty="0" smtClean="0">
                <a:latin typeface="Times New Roman" pitchFamily="18" charset="0"/>
                <a:cs typeface="Times New Roman" pitchFamily="18" charset="0"/>
              </a:rPr>
              <a:t>V</a:t>
            </a:r>
            <a:r>
              <a:rPr lang="fa-IR" dirty="0" smtClean="0">
                <a:cs typeface="B Lotus" pitchFamily="2" charset="-78"/>
              </a:rPr>
              <a:t>: حجم جسم (</a:t>
            </a:r>
            <a:r>
              <a:rPr lang="en-US" i="1" dirty="0" smtClean="0">
                <a:latin typeface="Times New Roman"/>
                <a:ea typeface="Times New Roman"/>
              </a:rPr>
              <a:t>cm</a:t>
            </a:r>
            <a:r>
              <a:rPr lang="en-US" i="1" baseline="30000" dirty="0" smtClean="0">
                <a:latin typeface="Times New Roman"/>
                <a:ea typeface="Times New Roman"/>
              </a:rPr>
              <a:t>3</a:t>
            </a:r>
            <a:r>
              <a:rPr lang="fa-IR" dirty="0" smtClean="0">
                <a:cs typeface="B Lotus" pitchFamily="2" charset="-78"/>
              </a:rPr>
              <a:t>)</a:t>
            </a:r>
            <a:endParaRPr lang="fa-IR" i="1" dirty="0" smtClean="0">
              <a:latin typeface="Times New Roman" pitchFamily="18" charset="0"/>
              <a:cs typeface="Times New Roman" pitchFamily="18" charset="0"/>
            </a:endParaRPr>
          </a:p>
        </p:txBody>
      </p:sp>
      <p:sp>
        <p:nvSpPr>
          <p:cNvPr id="14" name="TextBox 13"/>
          <p:cNvSpPr txBox="1"/>
          <p:nvPr/>
        </p:nvSpPr>
        <p:spPr>
          <a:xfrm>
            <a:off x="609600" y="1900535"/>
            <a:ext cx="1524000" cy="769441"/>
          </a:xfrm>
          <a:prstGeom prst="rect">
            <a:avLst/>
          </a:prstGeom>
          <a:noFill/>
        </p:spPr>
        <p:txBody>
          <a:bodyPr wrap="square" rtlCol="0">
            <a:spAutoFit/>
          </a:bodyPr>
          <a:lstStyle/>
          <a:p>
            <a:pPr algn="ctr" rtl="1"/>
            <a:r>
              <a:rPr lang="fa-IR" sz="2400" dirty="0" smtClean="0">
                <a:cs typeface="B Lotus" pitchFamily="2" charset="-78"/>
              </a:rPr>
              <a:t>چگالی واقعی</a:t>
            </a:r>
          </a:p>
          <a:p>
            <a:pPr algn="ctr" rtl="1"/>
            <a:r>
              <a:rPr lang="en-US" sz="2000" dirty="0" smtClean="0">
                <a:latin typeface="Times New Roman" pitchFamily="18" charset="0"/>
                <a:cs typeface="Times New Roman" pitchFamily="18" charset="0"/>
              </a:rPr>
              <a:t>True Density</a:t>
            </a:r>
            <a:endParaRPr lang="en-US" sz="2000" dirty="0">
              <a:latin typeface="Times New Roman" pitchFamily="18" charset="0"/>
              <a:cs typeface="Times New Roman" pitchFamily="18" charset="0"/>
            </a:endParaRPr>
          </a:p>
        </p:txBody>
      </p:sp>
      <p:sp>
        <p:nvSpPr>
          <p:cNvPr id="16" name="AutoShape 7"/>
          <p:cNvSpPr>
            <a:spLocks noChangeArrowheads="1"/>
          </p:cNvSpPr>
          <p:nvPr/>
        </p:nvSpPr>
        <p:spPr bwMode="gray">
          <a:xfrm>
            <a:off x="2128837" y="2009775"/>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17" name="AutoShape 6"/>
          <p:cNvSpPr>
            <a:spLocks noChangeArrowheads="1"/>
          </p:cNvSpPr>
          <p:nvPr/>
        </p:nvSpPr>
        <p:spPr bwMode="gray">
          <a:xfrm>
            <a:off x="3429000" y="3445470"/>
            <a:ext cx="1447800" cy="6096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aphicFrame>
        <p:nvGraphicFramePr>
          <p:cNvPr id="18" name="Object 17"/>
          <p:cNvGraphicFramePr>
            <a:graphicFrameLocks noChangeAspect="1"/>
          </p:cNvGraphicFramePr>
          <p:nvPr/>
        </p:nvGraphicFramePr>
        <p:xfrm>
          <a:off x="3651250" y="3343275"/>
          <a:ext cx="933450" cy="742950"/>
        </p:xfrm>
        <a:graphic>
          <a:graphicData uri="http://schemas.openxmlformats.org/presentationml/2006/ole">
            <mc:AlternateContent xmlns:mc="http://schemas.openxmlformats.org/markup-compatibility/2006">
              <mc:Choice xmlns:v="urn:schemas-microsoft-com:vml" Requires="v">
                <p:oleObj spid="_x0000_s61494" name="Equation" r:id="rId5" imgW="495000" imgH="393480" progId="Equation.3">
                  <p:embed/>
                </p:oleObj>
              </mc:Choice>
              <mc:Fallback>
                <p:oleObj name="Equation" r:id="rId5" imgW="49500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0" y="3343275"/>
                        <a:ext cx="93345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5638800" y="3343870"/>
            <a:ext cx="3352800" cy="923330"/>
          </a:xfrm>
          <a:prstGeom prst="rect">
            <a:avLst/>
          </a:prstGeom>
          <a:noFill/>
        </p:spPr>
        <p:txBody>
          <a:bodyPr wrap="square" rtlCol="0">
            <a:spAutoFit/>
          </a:bodyPr>
          <a:lstStyle/>
          <a:p>
            <a:pPr algn="r" rtl="1">
              <a:spcAft>
                <a:spcPts val="0"/>
              </a:spcAft>
            </a:pPr>
            <a:r>
              <a:rPr lang="el-GR" i="1" dirty="0" smtClean="0">
                <a:latin typeface="Times New Roman"/>
                <a:cs typeface="Times New Roman"/>
              </a:rPr>
              <a:t>ρ</a:t>
            </a:r>
            <a:r>
              <a:rPr lang="en-US" i="1" baseline="-25000" dirty="0" smtClean="0">
                <a:latin typeface="Times New Roman" pitchFamily="18" charset="0"/>
                <a:cs typeface="Times New Roman" pitchFamily="18" charset="0"/>
              </a:rPr>
              <a:t>b</a:t>
            </a:r>
            <a:r>
              <a:rPr lang="fa-IR" dirty="0" smtClean="0">
                <a:cs typeface="B Lotus" pitchFamily="2" charset="-78"/>
              </a:rPr>
              <a:t>: چگالی حجمی جسم (</a:t>
            </a:r>
            <a:r>
              <a:rPr lang="en-US" i="1" dirty="0" err="1" smtClean="0">
                <a:latin typeface="Times New Roman"/>
                <a:ea typeface="Times New Roman"/>
              </a:rPr>
              <a:t>gr</a:t>
            </a:r>
            <a:r>
              <a:rPr lang="en-US" i="1" dirty="0" smtClean="0">
                <a:latin typeface="Times New Roman"/>
                <a:ea typeface="Times New Roman"/>
              </a:rPr>
              <a:t>/cm</a:t>
            </a:r>
            <a:r>
              <a:rPr lang="en-US" i="1" baseline="30000" dirty="0" smtClean="0">
                <a:latin typeface="Times New Roman"/>
                <a:ea typeface="Times New Roman"/>
              </a:rPr>
              <a:t>3</a:t>
            </a:r>
            <a:r>
              <a:rPr lang="fa-IR" dirty="0" smtClean="0">
                <a:cs typeface="B Lotus" pitchFamily="2" charset="-78"/>
              </a:rPr>
              <a:t>)</a:t>
            </a:r>
          </a:p>
          <a:p>
            <a:pPr algn="just" rtl="1"/>
            <a:r>
              <a:rPr lang="en-US" i="1" dirty="0" smtClean="0">
                <a:latin typeface="Times New Roman" pitchFamily="18" charset="0"/>
                <a:cs typeface="Times New Roman" pitchFamily="18" charset="0"/>
              </a:rPr>
              <a:t>m</a:t>
            </a:r>
            <a:r>
              <a:rPr lang="fa-IR" dirty="0" smtClean="0">
                <a:cs typeface="B Lotus" pitchFamily="2" charset="-78"/>
              </a:rPr>
              <a:t>: جرم جسم (</a:t>
            </a:r>
            <a:r>
              <a:rPr lang="en-US" i="1" dirty="0" err="1" smtClean="0">
                <a:latin typeface="Times New Roman"/>
                <a:ea typeface="Times New Roman"/>
              </a:rPr>
              <a:t>gr</a:t>
            </a:r>
            <a:r>
              <a:rPr lang="fa-IR" dirty="0" smtClean="0">
                <a:cs typeface="B Lotus" pitchFamily="2" charset="-78"/>
              </a:rPr>
              <a:t>)</a:t>
            </a:r>
          </a:p>
          <a:p>
            <a:pPr algn="just" rtl="1"/>
            <a:r>
              <a:rPr lang="en-US" i="1" dirty="0" smtClean="0">
                <a:latin typeface="Times New Roman" pitchFamily="18" charset="0"/>
                <a:cs typeface="Times New Roman" pitchFamily="18" charset="0"/>
              </a:rPr>
              <a:t>V</a:t>
            </a:r>
            <a:r>
              <a:rPr lang="fa-IR" dirty="0" smtClean="0">
                <a:cs typeface="B Lotus" pitchFamily="2" charset="-78"/>
              </a:rPr>
              <a:t>: حجم ظرف پر شده توسط جسم (</a:t>
            </a:r>
            <a:r>
              <a:rPr lang="en-US" i="1" dirty="0" smtClean="0">
                <a:latin typeface="Times New Roman"/>
                <a:ea typeface="Times New Roman"/>
              </a:rPr>
              <a:t>cm</a:t>
            </a:r>
            <a:r>
              <a:rPr lang="en-US" i="1" baseline="30000" dirty="0" smtClean="0">
                <a:latin typeface="Times New Roman"/>
                <a:ea typeface="Times New Roman"/>
              </a:rPr>
              <a:t>3</a:t>
            </a:r>
            <a:r>
              <a:rPr lang="fa-IR" dirty="0" smtClean="0">
                <a:cs typeface="B Lotus" pitchFamily="2" charset="-78"/>
              </a:rPr>
              <a:t>)</a:t>
            </a:r>
            <a:endParaRPr lang="fa-IR" i="1" dirty="0" smtClean="0">
              <a:latin typeface="Times New Roman" pitchFamily="18" charset="0"/>
              <a:cs typeface="Times New Roman" pitchFamily="18" charset="0"/>
            </a:endParaRPr>
          </a:p>
        </p:txBody>
      </p:sp>
      <p:sp>
        <p:nvSpPr>
          <p:cNvPr id="20" name="TextBox 19"/>
          <p:cNvSpPr txBox="1"/>
          <p:nvPr/>
        </p:nvSpPr>
        <p:spPr>
          <a:xfrm>
            <a:off x="457200" y="3491805"/>
            <a:ext cx="1676400" cy="769441"/>
          </a:xfrm>
          <a:prstGeom prst="rect">
            <a:avLst/>
          </a:prstGeom>
          <a:noFill/>
        </p:spPr>
        <p:txBody>
          <a:bodyPr wrap="square" rtlCol="0">
            <a:spAutoFit/>
          </a:bodyPr>
          <a:lstStyle/>
          <a:p>
            <a:pPr algn="ctr" rtl="1"/>
            <a:r>
              <a:rPr lang="fa-IR" sz="2400" dirty="0" smtClean="0">
                <a:cs typeface="B Lotus" pitchFamily="2" charset="-78"/>
              </a:rPr>
              <a:t>چگالی حجمی</a:t>
            </a:r>
            <a:endParaRPr lang="en-US" sz="2400" dirty="0" smtClean="0">
              <a:cs typeface="B Lotus" pitchFamily="2" charset="-78"/>
            </a:endParaRPr>
          </a:p>
          <a:p>
            <a:pPr algn="ctr" rtl="1"/>
            <a:r>
              <a:rPr lang="en-US" sz="2000" dirty="0" smtClean="0">
                <a:latin typeface="Times New Roman" pitchFamily="18" charset="0"/>
                <a:cs typeface="Times New Roman" pitchFamily="18" charset="0"/>
              </a:rPr>
              <a:t>Bulk Density</a:t>
            </a:r>
            <a:endParaRPr lang="en-US" sz="2000" dirty="0">
              <a:latin typeface="Times New Roman" pitchFamily="18" charset="0"/>
              <a:cs typeface="Times New Roman" pitchFamily="18" charset="0"/>
            </a:endParaRPr>
          </a:p>
        </p:txBody>
      </p:sp>
      <p:sp>
        <p:nvSpPr>
          <p:cNvPr id="21" name="AutoShape 7"/>
          <p:cNvSpPr>
            <a:spLocks noChangeArrowheads="1"/>
          </p:cNvSpPr>
          <p:nvPr/>
        </p:nvSpPr>
        <p:spPr bwMode="gray">
          <a:xfrm>
            <a:off x="2128837" y="3601045"/>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2" name="AutoShape 6"/>
          <p:cNvSpPr>
            <a:spLocks noChangeArrowheads="1"/>
          </p:cNvSpPr>
          <p:nvPr/>
        </p:nvSpPr>
        <p:spPr bwMode="gray">
          <a:xfrm>
            <a:off x="3276600" y="4940300"/>
            <a:ext cx="1866900" cy="864195"/>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aphicFrame>
        <p:nvGraphicFramePr>
          <p:cNvPr id="23" name="Object 22"/>
          <p:cNvGraphicFramePr>
            <a:graphicFrameLocks noChangeAspect="1"/>
          </p:cNvGraphicFramePr>
          <p:nvPr/>
        </p:nvGraphicFramePr>
        <p:xfrm>
          <a:off x="3465513" y="4978400"/>
          <a:ext cx="1425575" cy="852488"/>
        </p:xfrm>
        <a:graphic>
          <a:graphicData uri="http://schemas.openxmlformats.org/presentationml/2006/ole">
            <mc:AlternateContent xmlns:mc="http://schemas.openxmlformats.org/markup-compatibility/2006">
              <mc:Choice xmlns:v="urn:schemas-microsoft-com:vml" Requires="v">
                <p:oleObj spid="_x0000_s61495" name="Equation" r:id="rId7" imgW="1041120" imgH="622080" progId="Equation.3">
                  <p:embed/>
                </p:oleObj>
              </mc:Choice>
              <mc:Fallback>
                <p:oleObj name="Equation" r:id="rId7" imgW="1041120" imgH="6220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5513" y="4978400"/>
                        <a:ext cx="1425575" cy="85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5638800" y="5029795"/>
            <a:ext cx="3352800" cy="1200329"/>
          </a:xfrm>
          <a:prstGeom prst="rect">
            <a:avLst/>
          </a:prstGeom>
          <a:noFill/>
        </p:spPr>
        <p:txBody>
          <a:bodyPr wrap="square" rtlCol="0">
            <a:spAutoFit/>
          </a:bodyPr>
          <a:lstStyle/>
          <a:p>
            <a:pPr algn="r" rtl="1">
              <a:spcAft>
                <a:spcPts val="0"/>
              </a:spcAft>
            </a:pPr>
            <a:r>
              <a:rPr lang="el-GR" i="1" dirty="0" smtClean="0">
                <a:latin typeface="Times New Roman"/>
                <a:cs typeface="Times New Roman"/>
              </a:rPr>
              <a:t>ρ</a:t>
            </a:r>
            <a:r>
              <a:rPr lang="en-US" i="1" baseline="-25000" dirty="0" smtClean="0">
                <a:latin typeface="Times New Roman" pitchFamily="18" charset="0"/>
                <a:cs typeface="Times New Roman" pitchFamily="18" charset="0"/>
              </a:rPr>
              <a:t>d</a:t>
            </a:r>
            <a:r>
              <a:rPr lang="fa-IR" dirty="0" smtClean="0">
                <a:cs typeface="B Lotus" pitchFamily="2" charset="-78"/>
              </a:rPr>
              <a:t>: چگالی ماده خشک جسم (</a:t>
            </a:r>
            <a:r>
              <a:rPr lang="en-US" i="1" dirty="0" err="1" smtClean="0">
                <a:latin typeface="Times New Roman"/>
                <a:ea typeface="Times New Roman"/>
              </a:rPr>
              <a:t>gr</a:t>
            </a:r>
            <a:r>
              <a:rPr lang="en-US" i="1" dirty="0" smtClean="0">
                <a:latin typeface="Times New Roman"/>
                <a:ea typeface="Times New Roman"/>
              </a:rPr>
              <a:t>/cm</a:t>
            </a:r>
            <a:r>
              <a:rPr lang="en-US" i="1" baseline="30000" dirty="0" smtClean="0">
                <a:latin typeface="Times New Roman"/>
                <a:ea typeface="Times New Roman"/>
              </a:rPr>
              <a:t>3</a:t>
            </a:r>
            <a:r>
              <a:rPr lang="fa-IR" dirty="0" smtClean="0">
                <a:cs typeface="B Lotus" pitchFamily="2" charset="-78"/>
              </a:rPr>
              <a:t>)</a:t>
            </a:r>
          </a:p>
          <a:p>
            <a:pPr algn="r" rtl="1">
              <a:spcAft>
                <a:spcPts val="0"/>
              </a:spcAft>
            </a:pPr>
            <a:r>
              <a:rPr lang="el-GR" i="1" dirty="0" smtClean="0">
                <a:latin typeface="Times New Roman"/>
                <a:cs typeface="Times New Roman"/>
              </a:rPr>
              <a:t>ρ</a:t>
            </a:r>
            <a:r>
              <a:rPr lang="en-US" i="1" baseline="-25000" dirty="0" smtClean="0">
                <a:latin typeface="Times New Roman" pitchFamily="18" charset="0"/>
                <a:cs typeface="Times New Roman" pitchFamily="18" charset="0"/>
              </a:rPr>
              <a:t>t</a:t>
            </a:r>
            <a:r>
              <a:rPr lang="fa-IR" dirty="0" smtClean="0">
                <a:cs typeface="B Lotus" pitchFamily="2" charset="-78"/>
              </a:rPr>
              <a:t>: چگالی واقعی جسم (</a:t>
            </a:r>
            <a:r>
              <a:rPr lang="en-US" i="1" dirty="0" err="1" smtClean="0">
                <a:latin typeface="Times New Roman"/>
                <a:ea typeface="Times New Roman"/>
              </a:rPr>
              <a:t>gr</a:t>
            </a:r>
            <a:r>
              <a:rPr lang="en-US" i="1" dirty="0" smtClean="0">
                <a:latin typeface="Times New Roman"/>
                <a:ea typeface="Times New Roman"/>
              </a:rPr>
              <a:t>/cm</a:t>
            </a:r>
            <a:r>
              <a:rPr lang="en-US" i="1" baseline="30000" dirty="0" smtClean="0">
                <a:latin typeface="Times New Roman"/>
                <a:ea typeface="Times New Roman"/>
              </a:rPr>
              <a:t>3</a:t>
            </a:r>
            <a:r>
              <a:rPr lang="fa-IR" dirty="0" smtClean="0">
                <a:cs typeface="B Lotus" pitchFamily="2" charset="-78"/>
              </a:rPr>
              <a:t>)</a:t>
            </a:r>
            <a:endParaRPr lang="en-US" dirty="0" smtClean="0">
              <a:cs typeface="B Lotus" pitchFamily="2" charset="-78"/>
            </a:endParaRPr>
          </a:p>
          <a:p>
            <a:pPr algn="r" rtl="1">
              <a:spcAft>
                <a:spcPts val="0"/>
              </a:spcAft>
            </a:pPr>
            <a:r>
              <a:rPr lang="el-GR" i="1" dirty="0" smtClean="0">
                <a:latin typeface="Times New Roman"/>
                <a:cs typeface="Times New Roman"/>
              </a:rPr>
              <a:t>ρ</a:t>
            </a:r>
            <a:r>
              <a:rPr lang="en-US" i="1" baseline="-25000" dirty="0" smtClean="0">
                <a:latin typeface="Times New Roman" pitchFamily="18" charset="0"/>
                <a:cs typeface="Times New Roman" pitchFamily="18" charset="0"/>
              </a:rPr>
              <a:t>Water</a:t>
            </a:r>
            <a:r>
              <a:rPr lang="fa-IR" dirty="0" smtClean="0">
                <a:cs typeface="B Lotus" pitchFamily="2" charset="-78"/>
              </a:rPr>
              <a:t>: چگالی آب جرمی (</a:t>
            </a:r>
            <a:r>
              <a:rPr lang="en-US" dirty="0" smtClean="0">
                <a:cs typeface="B Lotus" pitchFamily="2" charset="-78"/>
              </a:rPr>
              <a:t>1 </a:t>
            </a:r>
            <a:r>
              <a:rPr lang="en-US" i="1" dirty="0" err="1" smtClean="0">
                <a:latin typeface="Times New Roman"/>
                <a:ea typeface="Times New Roman"/>
              </a:rPr>
              <a:t>gr</a:t>
            </a:r>
            <a:r>
              <a:rPr lang="en-US" i="1" dirty="0" smtClean="0">
                <a:latin typeface="Times New Roman"/>
                <a:ea typeface="Times New Roman"/>
              </a:rPr>
              <a:t>/cm</a:t>
            </a:r>
            <a:r>
              <a:rPr lang="en-US" i="1" baseline="30000" dirty="0" smtClean="0">
                <a:latin typeface="Times New Roman"/>
                <a:ea typeface="Times New Roman"/>
              </a:rPr>
              <a:t>3</a:t>
            </a:r>
            <a:r>
              <a:rPr lang="fa-IR" dirty="0" smtClean="0">
                <a:cs typeface="B Lotus" pitchFamily="2" charset="-78"/>
              </a:rPr>
              <a:t>)</a:t>
            </a:r>
          </a:p>
          <a:p>
            <a:pPr algn="just" rtl="1"/>
            <a:r>
              <a:rPr lang="en-US" i="1" dirty="0" smtClean="0">
                <a:latin typeface="Times New Roman" pitchFamily="18" charset="0"/>
                <a:cs typeface="Times New Roman" pitchFamily="18" charset="0"/>
              </a:rPr>
              <a:t>M</a:t>
            </a:r>
            <a:r>
              <a:rPr lang="fa-IR" dirty="0" smtClean="0">
                <a:cs typeface="B Lotus" pitchFamily="2" charset="-78"/>
              </a:rPr>
              <a:t>: درصد رطوبت جسم</a:t>
            </a:r>
          </a:p>
        </p:txBody>
      </p:sp>
      <p:sp>
        <p:nvSpPr>
          <p:cNvPr id="25" name="TextBox 24"/>
          <p:cNvSpPr txBox="1"/>
          <p:nvPr/>
        </p:nvSpPr>
        <p:spPr>
          <a:xfrm>
            <a:off x="-152400" y="5025330"/>
            <a:ext cx="2514600" cy="738664"/>
          </a:xfrm>
          <a:prstGeom prst="rect">
            <a:avLst/>
          </a:prstGeom>
          <a:noFill/>
        </p:spPr>
        <p:txBody>
          <a:bodyPr wrap="square" rtlCol="0">
            <a:spAutoFit/>
          </a:bodyPr>
          <a:lstStyle/>
          <a:p>
            <a:pPr algn="ctr" rtl="1"/>
            <a:r>
              <a:rPr lang="fa-IR" sz="2200" dirty="0" smtClean="0">
                <a:cs typeface="B Lotus" pitchFamily="2" charset="-78"/>
              </a:rPr>
              <a:t>چگالی ماده خشک جسم</a:t>
            </a:r>
            <a:endParaRPr lang="en-US" sz="2200" dirty="0" smtClean="0">
              <a:cs typeface="B Lotus" pitchFamily="2" charset="-78"/>
            </a:endParaRPr>
          </a:p>
          <a:p>
            <a:pPr algn="ctr" rtl="1"/>
            <a:r>
              <a:rPr lang="en-US" sz="2000" dirty="0" smtClean="0">
                <a:latin typeface="Times New Roman" pitchFamily="18" charset="0"/>
                <a:cs typeface="Times New Roman" pitchFamily="18" charset="0"/>
              </a:rPr>
              <a:t>Dry Matter Density</a:t>
            </a:r>
            <a:endParaRPr lang="en-US" sz="2000" dirty="0">
              <a:latin typeface="Times New Roman" pitchFamily="18" charset="0"/>
              <a:cs typeface="Times New Roman" pitchFamily="18" charset="0"/>
            </a:endParaRPr>
          </a:p>
        </p:txBody>
      </p:sp>
      <p:sp>
        <p:nvSpPr>
          <p:cNvPr id="26" name="AutoShape 7"/>
          <p:cNvSpPr>
            <a:spLocks noChangeArrowheads="1"/>
          </p:cNvSpPr>
          <p:nvPr/>
        </p:nvSpPr>
        <p:spPr bwMode="gray">
          <a:xfrm>
            <a:off x="2128837" y="5286970"/>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6"/>
          <p:cNvSpPr>
            <a:spLocks noChangeArrowheads="1"/>
          </p:cNvSpPr>
          <p:nvPr/>
        </p:nvSpPr>
        <p:spPr bwMode="gray">
          <a:xfrm>
            <a:off x="1460500" y="5829300"/>
            <a:ext cx="1422400" cy="6096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76200" y="6287589"/>
            <a:ext cx="596538" cy="584775"/>
          </a:xfrm>
          <a:prstGeom prst="rect">
            <a:avLst/>
          </a:prstGeom>
          <a:noFill/>
        </p:spPr>
        <p:txBody>
          <a:bodyPr wrap="square" rtlCol="0">
            <a:spAutoFit/>
          </a:bodyPr>
          <a:lstStyle/>
          <a:p>
            <a:r>
              <a:rPr lang="fa-IR" sz="3200" b="1" dirty="0" smtClean="0">
                <a:cs typeface="B Lotus" pitchFamily="2" charset="-78"/>
              </a:rPr>
              <a:t>27</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algn="r" rtl="1">
              <a:defRPr/>
            </a:pPr>
            <a:r>
              <a:rPr lang="fa-IR" sz="2400" b="1" kern="0" dirty="0" smtClean="0">
                <a:solidFill>
                  <a:srgbClr val="0C1B5A"/>
                </a:solidFill>
                <a:latin typeface="Arial"/>
                <a:cs typeface="B Lotus" pitchFamily="2" charset="-78"/>
              </a:rPr>
              <a:t>مشخصه تخلخل </a:t>
            </a:r>
            <a:r>
              <a:rPr lang="fa-IR" sz="2000" b="1" kern="0" dirty="0" smtClean="0">
                <a:solidFill>
                  <a:srgbClr val="0C1B5A"/>
                </a:solidFill>
                <a:latin typeface="Arial"/>
                <a:cs typeface="B Lotus" pitchFamily="2" charset="-78"/>
              </a:rPr>
              <a:t>(</a:t>
            </a:r>
            <a:r>
              <a:rPr lang="en-US" sz="2000" b="1" kern="0" dirty="0" smtClean="0">
                <a:solidFill>
                  <a:srgbClr val="0C1B5A"/>
                </a:solidFill>
                <a:latin typeface="Arial"/>
                <a:cs typeface="B Lotus" pitchFamily="2" charset="-78"/>
              </a:rPr>
              <a:t>Porosity</a:t>
            </a:r>
            <a:r>
              <a:rPr lang="fa-IR" sz="2000" b="1" kern="0" dirty="0" smtClean="0">
                <a:solidFill>
                  <a:srgbClr val="0C1B5A"/>
                </a:solidFill>
                <a:latin typeface="Arial"/>
                <a:cs typeface="B Lotus" pitchFamily="2" charset="-78"/>
              </a:rPr>
              <a:t>)</a:t>
            </a:r>
            <a:endParaRPr lang="en-US" sz="2000" b="1" kern="0" dirty="0">
              <a:solidFill>
                <a:srgbClr val="0C1B5A"/>
              </a:solidFill>
              <a:latin typeface="Arial"/>
              <a:cs typeface="B Lotus" pitchFamily="2" charset="-78"/>
            </a:endParaRPr>
          </a:p>
        </p:txBody>
      </p:sp>
      <p:sp>
        <p:nvSpPr>
          <p:cNvPr id="12" name="TextBox 11"/>
          <p:cNvSpPr txBox="1"/>
          <p:nvPr/>
        </p:nvSpPr>
        <p:spPr>
          <a:xfrm>
            <a:off x="304800" y="1905000"/>
            <a:ext cx="8534400" cy="400110"/>
          </a:xfrm>
          <a:prstGeom prst="rect">
            <a:avLst/>
          </a:prstGeom>
          <a:noFill/>
        </p:spPr>
        <p:txBody>
          <a:bodyPr wrap="square" rtlCol="0">
            <a:spAutoFit/>
          </a:bodyPr>
          <a:lstStyle/>
          <a:p>
            <a:pPr algn="just" rtl="1">
              <a:buFont typeface="Wingdings" pitchFamily="2" charset="2"/>
              <a:buChar char="Ø"/>
            </a:pPr>
            <a:r>
              <a:rPr lang="fa-IR" dirty="0" smtClean="0"/>
              <a:t> </a:t>
            </a:r>
            <a:r>
              <a:rPr lang="fa-IR" sz="2000" dirty="0" smtClean="0">
                <a:cs typeface="B Lotus" pitchFamily="2" charset="-78"/>
              </a:rPr>
              <a:t>تخلخل عبارتست از درصد فضای خالی موجود بین ذرات در ظرف حاوی ذرات جامد.</a:t>
            </a:r>
            <a:endParaRPr lang="en-US" dirty="0"/>
          </a:p>
        </p:txBody>
      </p:sp>
      <p:sp>
        <p:nvSpPr>
          <p:cNvPr id="13" name="TextBox 12"/>
          <p:cNvSpPr txBox="1"/>
          <p:nvPr/>
        </p:nvSpPr>
        <p:spPr>
          <a:xfrm>
            <a:off x="330200" y="2419290"/>
            <a:ext cx="8534400" cy="400110"/>
          </a:xfrm>
          <a:prstGeom prst="rect">
            <a:avLst/>
          </a:prstGeom>
          <a:noFill/>
        </p:spPr>
        <p:txBody>
          <a:bodyPr wrap="square" rtlCol="0">
            <a:spAutoFit/>
          </a:bodyPr>
          <a:lstStyle/>
          <a:p>
            <a:pPr algn="just" rtl="1">
              <a:buFont typeface="Wingdings" pitchFamily="2" charset="2"/>
              <a:buChar char="v"/>
            </a:pPr>
            <a:r>
              <a:rPr lang="fa-IR" dirty="0" smtClean="0"/>
              <a:t> </a:t>
            </a:r>
            <a:r>
              <a:rPr lang="fa-IR" sz="2000" dirty="0" smtClean="0">
                <a:cs typeface="B Lotus" pitchFamily="2" charset="-78"/>
              </a:rPr>
              <a:t>محاسبه تخلخل با روش پیکنومتر هوا مقایسه ای</a:t>
            </a:r>
            <a:endParaRPr lang="en-US" dirty="0"/>
          </a:p>
        </p:txBody>
      </p:sp>
      <p:sp>
        <p:nvSpPr>
          <p:cNvPr id="15" name="AutoShape 6"/>
          <p:cNvSpPr>
            <a:spLocks noChangeArrowheads="1"/>
          </p:cNvSpPr>
          <p:nvPr/>
        </p:nvSpPr>
        <p:spPr bwMode="gray">
          <a:xfrm>
            <a:off x="4102100" y="3149600"/>
            <a:ext cx="2438400" cy="6731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aphicFrame>
        <p:nvGraphicFramePr>
          <p:cNvPr id="16" name="Object 15"/>
          <p:cNvGraphicFramePr>
            <a:graphicFrameLocks noChangeAspect="1"/>
          </p:cNvGraphicFramePr>
          <p:nvPr/>
        </p:nvGraphicFramePr>
        <p:xfrm>
          <a:off x="4319588" y="3162300"/>
          <a:ext cx="2058647" cy="685800"/>
        </p:xfrm>
        <a:graphic>
          <a:graphicData uri="http://schemas.openxmlformats.org/presentationml/2006/ole">
            <mc:AlternateContent xmlns:mc="http://schemas.openxmlformats.org/markup-compatibility/2006">
              <mc:Choice xmlns:v="urn:schemas-microsoft-com:vml" Requires="v">
                <p:oleObj spid="_x0000_s63524" name="Equation" r:id="rId3" imgW="1295280" imgH="431640" progId="Equation.3">
                  <p:embed/>
                </p:oleObj>
              </mc:Choice>
              <mc:Fallback>
                <p:oleObj name="Equation" r:id="rId3" imgW="129528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3162300"/>
                        <a:ext cx="205864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543300" y="5772090"/>
            <a:ext cx="5295900" cy="400110"/>
          </a:xfrm>
          <a:prstGeom prst="rect">
            <a:avLst/>
          </a:prstGeom>
          <a:noFill/>
        </p:spPr>
        <p:txBody>
          <a:bodyPr wrap="square" rtlCol="0">
            <a:spAutoFit/>
          </a:bodyPr>
          <a:lstStyle/>
          <a:p>
            <a:pPr algn="just" rtl="1">
              <a:buFont typeface="Wingdings" pitchFamily="2" charset="2"/>
              <a:buChar char="v"/>
            </a:pPr>
            <a:r>
              <a:rPr lang="fa-IR" dirty="0" smtClean="0"/>
              <a:t> </a:t>
            </a:r>
            <a:r>
              <a:rPr lang="fa-IR" sz="2000" dirty="0" smtClean="0">
                <a:cs typeface="B Lotus" pitchFamily="2" charset="-78"/>
              </a:rPr>
              <a:t>محاسبه تخلخل با استفاده از چگالی های واقعی و حجمی</a:t>
            </a:r>
            <a:endParaRPr lang="en-US" dirty="0"/>
          </a:p>
        </p:txBody>
      </p:sp>
      <p:graphicFrame>
        <p:nvGraphicFramePr>
          <p:cNvPr id="19" name="Object 18"/>
          <p:cNvGraphicFramePr>
            <a:graphicFrameLocks noChangeAspect="1"/>
          </p:cNvGraphicFramePr>
          <p:nvPr/>
        </p:nvGraphicFramePr>
        <p:xfrm>
          <a:off x="1600200" y="5765800"/>
          <a:ext cx="1104900" cy="736600"/>
        </p:xfrm>
        <a:graphic>
          <a:graphicData uri="http://schemas.openxmlformats.org/presentationml/2006/ole">
            <mc:AlternateContent xmlns:mc="http://schemas.openxmlformats.org/markup-compatibility/2006">
              <mc:Choice xmlns:v="urn:schemas-microsoft-com:vml" Requires="v">
                <p:oleObj spid="_x0000_s63525" name="Equation" r:id="rId5" imgW="647640" imgH="431640" progId="Equation.3">
                  <p:embed/>
                </p:oleObj>
              </mc:Choice>
              <mc:Fallback>
                <p:oleObj name="Equation" r:id="rId5" imgW="6476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5765800"/>
                        <a:ext cx="11049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6" descr="C:\Users\Kaveh\Desktop\050920101429.jpg"/>
          <p:cNvPicPr>
            <a:picLocks noChangeAspect="1" noChangeArrowheads="1"/>
          </p:cNvPicPr>
          <p:nvPr/>
        </p:nvPicPr>
        <p:blipFill>
          <a:blip r:embed="rId7" cstate="print"/>
          <a:srcRect/>
          <a:stretch>
            <a:fillRect/>
          </a:stretch>
        </p:blipFill>
        <p:spPr bwMode="auto">
          <a:xfrm>
            <a:off x="225935" y="2667000"/>
            <a:ext cx="3584065" cy="1797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2692400" y="3945572"/>
            <a:ext cx="6248400" cy="1477328"/>
          </a:xfrm>
          <a:prstGeom prst="rect">
            <a:avLst/>
          </a:prstGeom>
          <a:noFill/>
        </p:spPr>
        <p:txBody>
          <a:bodyPr wrap="square" rtlCol="0">
            <a:spAutoFit/>
          </a:bodyPr>
          <a:lstStyle/>
          <a:p>
            <a:pPr algn="just" rtl="1"/>
            <a:r>
              <a:rPr lang="el-GR" i="1" dirty="0" smtClean="0">
                <a:latin typeface="Times New Roman" pitchFamily="18" charset="0"/>
                <a:cs typeface="Times New Roman" pitchFamily="18" charset="0"/>
              </a:rPr>
              <a:t>ε</a:t>
            </a:r>
            <a:r>
              <a:rPr lang="fa-IR" dirty="0" smtClean="0">
                <a:cs typeface="B Lotus" pitchFamily="2" charset="-78"/>
              </a:rPr>
              <a:t>: تخلخل</a:t>
            </a:r>
          </a:p>
          <a:p>
            <a:pPr algn="just" rtl="1"/>
            <a:r>
              <a:rPr lang="en-US" i="1" dirty="0" smtClean="0">
                <a:latin typeface="Times New Roman" pitchFamily="18" charset="0"/>
                <a:cs typeface="Times New Roman" pitchFamily="18" charset="0"/>
              </a:rPr>
              <a:t>V</a:t>
            </a:r>
            <a:r>
              <a:rPr lang="en-US" i="1" baseline="-25000" dirty="0" smtClean="0">
                <a:latin typeface="Times New Roman" pitchFamily="18" charset="0"/>
                <a:cs typeface="Times New Roman" pitchFamily="18" charset="0"/>
              </a:rPr>
              <a:t>1</a:t>
            </a:r>
            <a:r>
              <a:rPr lang="fa-IR" dirty="0" smtClean="0">
                <a:cs typeface="B Lotus" pitchFamily="2" charset="-78"/>
              </a:rPr>
              <a:t>: حجم مواد جامد در محفظه 2 (</a:t>
            </a:r>
            <a:r>
              <a:rPr lang="en-US" sz="1600" i="1" dirty="0" smtClean="0">
                <a:latin typeface="Times New Roman"/>
                <a:ea typeface="Times New Roman"/>
              </a:rPr>
              <a:t>cm</a:t>
            </a:r>
            <a:r>
              <a:rPr lang="en-US" sz="1600" i="1" baseline="30000" dirty="0" smtClean="0">
                <a:latin typeface="Times New Roman"/>
                <a:ea typeface="Times New Roman"/>
              </a:rPr>
              <a:t>3</a:t>
            </a:r>
            <a:r>
              <a:rPr lang="fa-IR" dirty="0" smtClean="0">
                <a:cs typeface="B Lotus" pitchFamily="2" charset="-78"/>
              </a:rPr>
              <a:t>)</a:t>
            </a:r>
          </a:p>
          <a:p>
            <a:pPr algn="just" rtl="1"/>
            <a:r>
              <a:rPr lang="en-US" i="1" dirty="0" smtClean="0">
                <a:latin typeface="Times New Roman" pitchFamily="18" charset="0"/>
                <a:cs typeface="Times New Roman" pitchFamily="18" charset="0"/>
              </a:rPr>
              <a:t>V</a:t>
            </a:r>
            <a:r>
              <a:rPr lang="en-US" i="1" baseline="-25000" dirty="0" smtClean="0">
                <a:latin typeface="Times New Roman" pitchFamily="18" charset="0"/>
                <a:cs typeface="Times New Roman" pitchFamily="18" charset="0"/>
              </a:rPr>
              <a:t>2</a:t>
            </a:r>
            <a:r>
              <a:rPr lang="fa-IR" dirty="0" smtClean="0">
                <a:cs typeface="B Lotus" pitchFamily="2" charset="-78"/>
              </a:rPr>
              <a:t>: حجم داخلی محفظه 2 (</a:t>
            </a:r>
            <a:r>
              <a:rPr lang="en-US" sz="1600" i="1" dirty="0" smtClean="0">
                <a:latin typeface="Times New Roman"/>
                <a:ea typeface="Times New Roman"/>
              </a:rPr>
              <a:t>cm</a:t>
            </a:r>
            <a:r>
              <a:rPr lang="en-US" sz="1600" i="1" baseline="30000" dirty="0" smtClean="0">
                <a:latin typeface="Times New Roman"/>
                <a:ea typeface="Times New Roman"/>
              </a:rPr>
              <a:t>3</a:t>
            </a:r>
            <a:r>
              <a:rPr lang="fa-IR" dirty="0" smtClean="0">
                <a:cs typeface="B Lotus" pitchFamily="2" charset="-78"/>
              </a:rPr>
              <a:t>)</a:t>
            </a:r>
            <a:endParaRPr lang="fa-IR" i="1" dirty="0" smtClean="0">
              <a:latin typeface="Times New Roman" pitchFamily="18" charset="0"/>
              <a:cs typeface="Times New Roman" pitchFamily="18" charset="0"/>
            </a:endParaRPr>
          </a:p>
          <a:p>
            <a:pPr algn="just" rtl="1"/>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1</a:t>
            </a:r>
            <a:r>
              <a:rPr lang="fa-IR" dirty="0" smtClean="0">
                <a:cs typeface="B Lotus" pitchFamily="2" charset="-78"/>
              </a:rPr>
              <a:t>: فشار در محفظه 1 در حالت پر شده از هوا توسط کمپرسور (</a:t>
            </a:r>
            <a:r>
              <a:rPr lang="en-US" sz="1600" i="1" dirty="0" smtClean="0">
                <a:latin typeface="Times New Roman"/>
                <a:ea typeface="Times New Roman"/>
              </a:rPr>
              <a:t>Pa</a:t>
            </a:r>
            <a:r>
              <a:rPr lang="fa-IR" dirty="0" smtClean="0">
                <a:cs typeface="B Lotus" pitchFamily="2" charset="-78"/>
              </a:rPr>
              <a:t>)</a:t>
            </a:r>
          </a:p>
          <a:p>
            <a:pPr algn="just" rtl="1"/>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2</a:t>
            </a:r>
            <a:r>
              <a:rPr lang="fa-IR" dirty="0" smtClean="0">
                <a:cs typeface="B Lotus" pitchFamily="2" charset="-78"/>
              </a:rPr>
              <a:t>: فشار تعادلی در حالت باز بودن سوپاپ 2 و بسته بودن سایر سوپاپ ها (</a:t>
            </a:r>
            <a:r>
              <a:rPr lang="en-US" sz="1600" i="1" dirty="0" smtClean="0">
                <a:latin typeface="Times New Roman"/>
                <a:ea typeface="Times New Roman"/>
              </a:rPr>
              <a:t>Pa</a:t>
            </a:r>
            <a:r>
              <a:rPr lang="fa-IR" dirty="0" smtClean="0">
                <a:cs typeface="B Lotus" pitchFamily="2" charset="-78"/>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228600" y="914400"/>
            <a:ext cx="4495800" cy="533400"/>
          </a:xfrm>
          <a:prstGeom prst="rect">
            <a:avLst/>
          </a:prstGeom>
        </p:spPr>
        <p:txBody>
          <a:bodyPr wrap="none" fromWordArt="1">
            <a:prstTxWarp prst="textDeflate">
              <a:avLst>
                <a:gd name="adj" fmla="val 0"/>
              </a:avLst>
            </a:prstTxWarp>
          </a:bodyPr>
          <a:lstStyle/>
          <a:p>
            <a:pPr algn="ctr"/>
            <a:r>
              <a:rPr lang="en-US" sz="5400" b="1" kern="10">
                <a:ln w="28575">
                  <a:solidFill>
                    <a:schemeClr val="bg1"/>
                  </a:solidFill>
                  <a:round/>
                  <a:headEnd/>
                  <a:tailEnd/>
                </a:ln>
                <a:gradFill rotWithShape="1">
                  <a:gsLst>
                    <a:gs pos="0">
                      <a:schemeClr val="accent1"/>
                    </a:gs>
                    <a:gs pos="100000">
                      <a:schemeClr val="accent1">
                        <a:gamma/>
                        <a:tint val="42353"/>
                        <a:invGamma/>
                      </a:schemeClr>
                    </a:gs>
                  </a:gsLst>
                  <a:lin ang="5400000" scaled="1"/>
                </a:gradFill>
                <a:latin typeface="Verdana"/>
              </a:rPr>
              <a:t>Thank You !</a:t>
            </a:r>
          </a:p>
        </p:txBody>
      </p:sp>
      <p:pic>
        <p:nvPicPr>
          <p:cNvPr id="7" name="Picture 6" descr="C:\Users\Kaveh\Desktop\uok.jpg"/>
          <p:cNvPicPr>
            <a:picLocks noChangeAspect="1" noChangeArrowheads="1"/>
          </p:cNvPicPr>
          <p:nvPr/>
        </p:nvPicPr>
        <p:blipFill>
          <a:blip r:embed="rId2"/>
          <a:srcRect/>
          <a:stretch>
            <a:fillRect/>
          </a:stretch>
        </p:blipFill>
        <p:spPr bwMode="auto">
          <a:xfrm>
            <a:off x="6096000" y="2828778"/>
            <a:ext cx="1143000" cy="10726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838200"/>
            <a:ext cx="7089648" cy="4572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2400" b="1" kern="0" dirty="0" smtClean="0">
                <a:latin typeface="+mj-lt"/>
                <a:ea typeface="+mj-ea"/>
                <a:cs typeface="B Lotus" pitchFamily="2" charset="-78"/>
              </a:rPr>
              <a:t>مشخصه شکل و اندازه (قطر بزرگ، متوسط، کوچک)</a:t>
            </a:r>
            <a:r>
              <a:rPr kumimoji="0" lang="fa-IR" sz="2400" b="1" i="0" u="none" strike="noStrike" kern="0" cap="none" spc="0" normalizeH="0" noProof="0" dirty="0" smtClean="0">
                <a:ln>
                  <a:noFill/>
                </a:ln>
                <a:solidFill>
                  <a:schemeClr val="tx1"/>
                </a:solidFill>
                <a:effectLst/>
                <a:uLnTx/>
                <a:uFillTx/>
                <a:latin typeface="+mj-lt"/>
                <a:ea typeface="+mj-ea"/>
                <a:cs typeface="B Lotus" pitchFamily="2" charset="-78"/>
              </a:rPr>
              <a:t> </a:t>
            </a:r>
            <a:endParaRPr kumimoji="0" lang="en-US" sz="2400" b="1" i="0" u="none" strike="noStrike" kern="0" cap="none" spc="0" normalizeH="0" baseline="0" noProof="0" dirty="0">
              <a:ln>
                <a:noFill/>
              </a:ln>
              <a:solidFill>
                <a:schemeClr val="tx1"/>
              </a:solidFill>
              <a:effectLst/>
              <a:uLnTx/>
              <a:uFillTx/>
              <a:latin typeface="+mj-lt"/>
              <a:ea typeface="+mj-ea"/>
              <a:cs typeface="B Lotus" pitchFamily="2" charset="-78"/>
            </a:endParaRPr>
          </a:p>
        </p:txBody>
      </p:sp>
      <p:grpSp>
        <p:nvGrpSpPr>
          <p:cNvPr id="35" name="Group 10"/>
          <p:cNvGrpSpPr>
            <a:grpSpLocks/>
          </p:cNvGrpSpPr>
          <p:nvPr/>
        </p:nvGrpSpPr>
        <p:grpSpPr bwMode="auto">
          <a:xfrm>
            <a:off x="42863" y="6215062"/>
            <a:ext cx="642937" cy="642938"/>
            <a:chOff x="1289" y="582"/>
            <a:chExt cx="668" cy="668"/>
          </a:xfrm>
        </p:grpSpPr>
        <p:sp>
          <p:nvSpPr>
            <p:cNvPr id="36"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37"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8"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9"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40"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41" name="TextBox 40"/>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1</a:t>
            </a:r>
            <a:endParaRPr lang="en-US" sz="3200" b="1" dirty="0">
              <a:cs typeface="B Lotus" pitchFamily="2" charset="-78"/>
            </a:endParaRPr>
          </a:p>
        </p:txBody>
      </p:sp>
      <p:pic>
        <p:nvPicPr>
          <p:cNvPr id="2" name="Picture 2"/>
          <p:cNvPicPr>
            <a:picLocks noChangeAspect="1" noChangeArrowheads="1"/>
          </p:cNvPicPr>
          <p:nvPr/>
        </p:nvPicPr>
        <p:blipFill>
          <a:blip r:embed="rId2"/>
          <a:srcRect/>
          <a:stretch>
            <a:fillRect/>
          </a:stretch>
        </p:blipFill>
        <p:spPr bwMode="auto">
          <a:xfrm>
            <a:off x="111033" y="3962400"/>
            <a:ext cx="4399751" cy="2109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Kaveh\Desktop\9-4-2010 11-03-10 PM.png"/>
          <p:cNvPicPr>
            <a:picLocks noChangeAspect="1" noChangeArrowheads="1"/>
          </p:cNvPicPr>
          <p:nvPr/>
        </p:nvPicPr>
        <p:blipFill>
          <a:blip r:embed="rId3"/>
          <a:srcRect b="12240"/>
          <a:stretch>
            <a:fillRect/>
          </a:stretch>
        </p:blipFill>
        <p:spPr bwMode="auto">
          <a:xfrm>
            <a:off x="838200" y="1676400"/>
            <a:ext cx="27432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9"/>
          <p:cNvSpPr>
            <a:spLocks/>
          </p:cNvSpPr>
          <p:nvPr/>
        </p:nvSpPr>
        <p:spPr bwMode="gray">
          <a:xfrm>
            <a:off x="8457505" y="4876800"/>
            <a:ext cx="614995" cy="981293"/>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w="0">
            <a:noFill/>
            <a:prstDash val="solid"/>
            <a:round/>
            <a:headEnd/>
            <a:tailEnd/>
          </a:ln>
        </p:spPr>
        <p:txBody>
          <a:bodyPr/>
          <a:lstStyle/>
          <a:p>
            <a:endParaRPr lang="en-US"/>
          </a:p>
        </p:txBody>
      </p:sp>
      <p:sp>
        <p:nvSpPr>
          <p:cNvPr id="16" name="Freeform 10"/>
          <p:cNvSpPr>
            <a:spLocks/>
          </p:cNvSpPr>
          <p:nvPr/>
        </p:nvSpPr>
        <p:spPr bwMode="gray">
          <a:xfrm>
            <a:off x="4725792" y="4882367"/>
            <a:ext cx="4346708" cy="626357"/>
          </a:xfrm>
          <a:custGeom>
            <a:avLst/>
            <a:gdLst/>
            <a:ahLst/>
            <a:cxnLst>
              <a:cxn ang="0">
                <a:pos x="1872" y="284"/>
              </a:cxn>
              <a:cxn ang="0">
                <a:pos x="0" y="284"/>
              </a:cxn>
              <a:cxn ang="0">
                <a:pos x="446" y="0"/>
              </a:cxn>
              <a:cxn ang="0">
                <a:pos x="2180" y="0"/>
              </a:cxn>
              <a:cxn ang="0">
                <a:pos x="1872" y="284"/>
              </a:cxn>
            </a:cxnLst>
            <a:rect l="0" t="0" r="r" b="b"/>
            <a:pathLst>
              <a:path w="2180" h="284">
                <a:moveTo>
                  <a:pt x="1872" y="284"/>
                </a:moveTo>
                <a:lnTo>
                  <a:pt x="0" y="284"/>
                </a:lnTo>
                <a:lnTo>
                  <a:pt x="446" y="0"/>
                </a:lnTo>
                <a:lnTo>
                  <a:pt x="2180" y="0"/>
                </a:lnTo>
                <a:lnTo>
                  <a:pt x="1872" y="284"/>
                </a:lnTo>
                <a:close/>
              </a:path>
            </a:pathLst>
          </a:custGeom>
          <a:solidFill>
            <a:srgbClr val="F2E160"/>
          </a:solidFill>
          <a:ln w="0">
            <a:noFill/>
            <a:prstDash val="solid"/>
            <a:round/>
            <a:headEnd/>
            <a:tailEnd/>
          </a:ln>
        </p:spPr>
        <p:txBody>
          <a:bodyPr/>
          <a:lstStyle/>
          <a:p>
            <a:endParaRPr lang="en-US"/>
          </a:p>
        </p:txBody>
      </p:sp>
      <p:sp>
        <p:nvSpPr>
          <p:cNvPr id="17" name="Rectangle 25"/>
          <p:cNvSpPr>
            <a:spLocks noChangeArrowheads="1"/>
          </p:cNvSpPr>
          <p:nvPr/>
        </p:nvSpPr>
        <p:spPr bwMode="gray">
          <a:xfrm>
            <a:off x="4724400" y="5510117"/>
            <a:ext cx="3741453" cy="345193"/>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w="9525">
            <a:noFill/>
            <a:miter lim="800000"/>
            <a:headEnd/>
            <a:tailEnd/>
          </a:ln>
          <a:effectLst/>
        </p:spPr>
        <p:txBody>
          <a:bodyPr wrap="none" anchor="ctr"/>
          <a:lstStyle/>
          <a:p>
            <a:pPr algn="ctr" rtl="1" eaLnBrk="0" hangingPunct="0"/>
            <a:endParaRPr lang="en-US" dirty="0">
              <a:solidFill>
                <a:schemeClr val="bg1"/>
              </a:solidFill>
              <a:latin typeface="Verdana" pitchFamily="34" charset="0"/>
            </a:endParaRPr>
          </a:p>
        </p:txBody>
      </p:sp>
      <p:sp>
        <p:nvSpPr>
          <p:cNvPr id="19" name="Freeform 6"/>
          <p:cNvSpPr>
            <a:spLocks/>
          </p:cNvSpPr>
          <p:nvPr/>
        </p:nvSpPr>
        <p:spPr bwMode="gray">
          <a:xfrm>
            <a:off x="8464958" y="2133600"/>
            <a:ext cx="613604" cy="975726"/>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w="0">
            <a:noFill/>
            <a:prstDash val="solid"/>
            <a:round/>
            <a:headEnd/>
            <a:tailEnd/>
          </a:ln>
        </p:spPr>
        <p:txBody>
          <a:bodyPr/>
          <a:lstStyle/>
          <a:p>
            <a:endParaRPr lang="en-US"/>
          </a:p>
        </p:txBody>
      </p:sp>
      <p:sp>
        <p:nvSpPr>
          <p:cNvPr id="20" name="Freeform 7"/>
          <p:cNvSpPr>
            <a:spLocks/>
          </p:cNvSpPr>
          <p:nvPr/>
        </p:nvSpPr>
        <p:spPr bwMode="gray">
          <a:xfrm>
            <a:off x="5257800" y="2133600"/>
            <a:ext cx="3827719" cy="626357"/>
          </a:xfrm>
          <a:custGeom>
            <a:avLst/>
            <a:gdLst/>
            <a:ahLst/>
            <a:cxnLst>
              <a:cxn ang="0">
                <a:pos x="1612" y="284"/>
              </a:cxn>
              <a:cxn ang="0">
                <a:pos x="0" y="284"/>
              </a:cxn>
              <a:cxn ang="0">
                <a:pos x="446" y="0"/>
              </a:cxn>
              <a:cxn ang="0">
                <a:pos x="1920" y="0"/>
              </a:cxn>
              <a:cxn ang="0">
                <a:pos x="1612" y="284"/>
              </a:cxn>
            </a:cxnLst>
            <a:rect l="0" t="0" r="r" b="b"/>
            <a:pathLst>
              <a:path w="1920" h="284">
                <a:moveTo>
                  <a:pt x="1612" y="284"/>
                </a:moveTo>
                <a:lnTo>
                  <a:pt x="0" y="284"/>
                </a:lnTo>
                <a:lnTo>
                  <a:pt x="446" y="0"/>
                </a:lnTo>
                <a:lnTo>
                  <a:pt x="1920" y="0"/>
                </a:lnTo>
                <a:lnTo>
                  <a:pt x="1612" y="284"/>
                </a:lnTo>
                <a:close/>
              </a:path>
            </a:pathLst>
          </a:custGeom>
          <a:solidFill>
            <a:srgbClr val="A77BFF"/>
          </a:solidFill>
          <a:ln w="0">
            <a:noFill/>
            <a:prstDash val="solid"/>
            <a:round/>
            <a:headEnd/>
            <a:tailEnd/>
          </a:ln>
        </p:spPr>
        <p:txBody>
          <a:bodyPr/>
          <a:lstStyle/>
          <a:p>
            <a:endParaRPr lang="en-US"/>
          </a:p>
        </p:txBody>
      </p:sp>
      <p:sp>
        <p:nvSpPr>
          <p:cNvPr id="21" name="Freeform 8"/>
          <p:cNvSpPr>
            <a:spLocks/>
          </p:cNvSpPr>
          <p:nvPr/>
        </p:nvSpPr>
        <p:spPr bwMode="gray">
          <a:xfrm>
            <a:off x="8450022" y="3515899"/>
            <a:ext cx="610821" cy="979901"/>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w="0">
            <a:noFill/>
            <a:prstDash val="solid"/>
            <a:round/>
            <a:headEnd/>
            <a:tailEnd/>
          </a:ln>
        </p:spPr>
        <p:txBody>
          <a:bodyPr/>
          <a:lstStyle/>
          <a:p>
            <a:endParaRPr lang="en-US"/>
          </a:p>
        </p:txBody>
      </p:sp>
      <p:sp>
        <p:nvSpPr>
          <p:cNvPr id="22" name="Rectangle 22"/>
          <p:cNvSpPr>
            <a:spLocks noChangeArrowheads="1"/>
          </p:cNvSpPr>
          <p:nvPr/>
        </p:nvSpPr>
        <p:spPr bwMode="gray">
          <a:xfrm>
            <a:off x="5259191" y="2759957"/>
            <a:ext cx="3212724" cy="345193"/>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w="9525">
            <a:noFill/>
            <a:miter lim="800000"/>
            <a:headEnd/>
            <a:tailEnd/>
          </a:ln>
          <a:effectLst/>
        </p:spPr>
        <p:txBody>
          <a:bodyPr wrap="none" anchor="ctr"/>
          <a:lstStyle/>
          <a:p>
            <a:pPr algn="ctr" rtl="1" eaLnBrk="0" hangingPunct="0"/>
            <a:r>
              <a:rPr lang="fa-IR" sz="1600" b="1" dirty="0" smtClean="0">
                <a:solidFill>
                  <a:schemeClr val="tx1">
                    <a:lumMod val="75000"/>
                  </a:schemeClr>
                </a:solidFill>
                <a:latin typeface="Verdana" pitchFamily="34" charset="0"/>
                <a:cs typeface="B Lotus" pitchFamily="2" charset="-78"/>
              </a:rPr>
              <a:t>طویل ترین بعد بر روی بزرگترین سطح تصویر</a:t>
            </a:r>
            <a:endParaRPr lang="en-US" sz="1600" b="1" dirty="0">
              <a:solidFill>
                <a:schemeClr val="tx1">
                  <a:lumMod val="75000"/>
                </a:schemeClr>
              </a:solidFill>
              <a:latin typeface="Verdana" pitchFamily="34" charset="0"/>
              <a:cs typeface="B Lotus" pitchFamily="2" charset="-78"/>
            </a:endParaRPr>
          </a:p>
        </p:txBody>
      </p:sp>
      <p:sp>
        <p:nvSpPr>
          <p:cNvPr id="23" name="Freeform 23"/>
          <p:cNvSpPr>
            <a:spLocks/>
          </p:cNvSpPr>
          <p:nvPr/>
        </p:nvSpPr>
        <p:spPr bwMode="gray">
          <a:xfrm>
            <a:off x="4984065" y="3515899"/>
            <a:ext cx="4083735" cy="631925"/>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rgbClr val="FF9966"/>
          </a:solidFill>
          <a:ln w="0">
            <a:noFill/>
            <a:prstDash val="solid"/>
            <a:round/>
            <a:headEnd/>
            <a:tailEnd/>
          </a:ln>
        </p:spPr>
        <p:txBody>
          <a:bodyPr/>
          <a:lstStyle/>
          <a:p>
            <a:endParaRPr lang="en-US"/>
          </a:p>
        </p:txBody>
      </p:sp>
      <p:sp>
        <p:nvSpPr>
          <p:cNvPr id="24" name="Rectangle 24"/>
          <p:cNvSpPr>
            <a:spLocks noChangeArrowheads="1"/>
          </p:cNvSpPr>
          <p:nvPr/>
        </p:nvSpPr>
        <p:spPr bwMode="gray">
          <a:xfrm>
            <a:off x="4986848" y="4146432"/>
            <a:ext cx="3477088" cy="345193"/>
          </a:xfrm>
          <a:prstGeom prst="rect">
            <a:avLst/>
          </a:prstGeom>
          <a:gradFill rotWithShape="1">
            <a:gsLst>
              <a:gs pos="0">
                <a:srgbClr val="DC7150">
                  <a:gamma/>
                  <a:shade val="72549"/>
                  <a:invGamma/>
                </a:srgbClr>
              </a:gs>
              <a:gs pos="50000">
                <a:srgbClr val="DC7150"/>
              </a:gs>
              <a:gs pos="100000">
                <a:srgbClr val="DC7150">
                  <a:gamma/>
                  <a:shade val="72549"/>
                  <a:invGamma/>
                </a:srgbClr>
              </a:gs>
            </a:gsLst>
            <a:lin ang="2700000" scaled="1"/>
          </a:gradFill>
          <a:ln w="9525">
            <a:noFill/>
            <a:miter lim="800000"/>
            <a:headEnd/>
            <a:tailEnd/>
          </a:ln>
          <a:effectLst/>
        </p:spPr>
        <p:txBody>
          <a:bodyPr wrap="none" anchor="ctr"/>
          <a:lstStyle/>
          <a:p>
            <a:pPr lvl="0" algn="ctr" rtl="1" eaLnBrk="0" hangingPunct="0"/>
            <a:r>
              <a:rPr lang="fa-IR" sz="1500" b="1" dirty="0" smtClean="0">
                <a:solidFill>
                  <a:srgbClr val="0C1B5A">
                    <a:lumMod val="75000"/>
                  </a:srgbClr>
                </a:solidFill>
                <a:latin typeface="Verdana" pitchFamily="34" charset="0"/>
                <a:cs typeface="B Lotus" pitchFamily="2" charset="-78"/>
              </a:rPr>
              <a:t>کوتاه ترین بعد بر روی بزرگترین سطح تصویر و بالعکس</a:t>
            </a:r>
            <a:endParaRPr lang="en-US" sz="1500" b="1" dirty="0">
              <a:solidFill>
                <a:srgbClr val="0C1B5A">
                  <a:lumMod val="75000"/>
                </a:srgbClr>
              </a:solidFill>
              <a:latin typeface="Verdana" pitchFamily="34" charset="0"/>
              <a:cs typeface="B Lotus" pitchFamily="2" charset="-78"/>
            </a:endParaRPr>
          </a:p>
        </p:txBody>
      </p:sp>
      <p:sp>
        <p:nvSpPr>
          <p:cNvPr id="25" name="TextBox 24"/>
          <p:cNvSpPr txBox="1"/>
          <p:nvPr/>
        </p:nvSpPr>
        <p:spPr>
          <a:xfrm>
            <a:off x="5346352" y="3541909"/>
            <a:ext cx="3124200" cy="646331"/>
          </a:xfrm>
          <a:prstGeom prst="rect">
            <a:avLst/>
          </a:prstGeom>
          <a:noFill/>
        </p:spPr>
        <p:txBody>
          <a:bodyPr wrap="square" rtlCol="0">
            <a:spAutoFit/>
            <a:scene3d>
              <a:camera prst="orthographicFront">
                <a:rot lat="20399994" lon="0" rev="0"/>
              </a:camera>
              <a:lightRig rig="threePt" dir="t"/>
            </a:scene3d>
          </a:bodyPr>
          <a:lstStyle/>
          <a:p>
            <a:pPr algn="ctr" rtl="1"/>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rPr>
              <a:t>قطر متوسط (عرض)</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endParaRPr>
          </a:p>
          <a:p>
            <a:pPr algn="ctr" rtl="1"/>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rPr>
              <a:t> </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rPr>
              <a:t>Intermediate Diameter (Width)</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endParaRPr>
          </a:p>
        </p:txBody>
      </p:sp>
      <p:sp>
        <p:nvSpPr>
          <p:cNvPr id="26" name="TextBox 25"/>
          <p:cNvSpPr txBox="1"/>
          <p:nvPr/>
        </p:nvSpPr>
        <p:spPr>
          <a:xfrm>
            <a:off x="5338700" y="4903255"/>
            <a:ext cx="3124200" cy="646331"/>
          </a:xfrm>
          <a:prstGeom prst="rect">
            <a:avLst/>
          </a:prstGeom>
          <a:noFill/>
        </p:spPr>
        <p:txBody>
          <a:bodyPr wrap="square" rtlCol="0">
            <a:spAutoFit/>
            <a:scene3d>
              <a:camera prst="orthographicFront">
                <a:rot lat="20399994" lon="0" rev="0"/>
              </a:camera>
              <a:lightRig rig="threePt" dir="t"/>
            </a:scene3d>
          </a:bodyPr>
          <a:lstStyle/>
          <a:p>
            <a:pPr algn="ctr" rtl="1"/>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rPr>
              <a:t>قطر فرعی (ضخامت)</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endParaRPr>
          </a:p>
          <a:p>
            <a:pPr algn="ctr" rtl="1"/>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rPr>
              <a:t> </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rPr>
              <a:t>Minor Diameter (Thickness)</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endParaRPr>
          </a:p>
        </p:txBody>
      </p:sp>
      <p:sp>
        <p:nvSpPr>
          <p:cNvPr id="27" name="TextBox 26"/>
          <p:cNvSpPr txBox="1"/>
          <p:nvPr/>
        </p:nvSpPr>
        <p:spPr>
          <a:xfrm>
            <a:off x="5656519" y="2096869"/>
            <a:ext cx="3124200" cy="646331"/>
          </a:xfrm>
          <a:prstGeom prst="rect">
            <a:avLst/>
          </a:prstGeom>
          <a:noFill/>
        </p:spPr>
        <p:txBody>
          <a:bodyPr wrap="square" rtlCol="0">
            <a:spAutoFit/>
          </a:bodyPr>
          <a:lstStyle/>
          <a:p>
            <a:pPr algn="ctr" rtl="1"/>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rPr>
              <a:t>قطر اصلی (طول)</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endParaRPr>
          </a:p>
          <a:p>
            <a:pPr algn="ctr" rtl="1"/>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rPr>
              <a:t>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B Lotus" pitchFamily="2" charset="-78"/>
              </a:rPr>
              <a:t>Major Diameter (Longitude)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endParaRPr>
          </a:p>
        </p:txBody>
      </p:sp>
      <p:sp>
        <p:nvSpPr>
          <p:cNvPr id="28" name="Rectangle 27"/>
          <p:cNvSpPr/>
          <p:nvPr/>
        </p:nvSpPr>
        <p:spPr>
          <a:xfrm>
            <a:off x="4800600" y="5486400"/>
            <a:ext cx="3684022" cy="369332"/>
          </a:xfrm>
          <a:prstGeom prst="rect">
            <a:avLst/>
          </a:prstGeom>
        </p:spPr>
        <p:txBody>
          <a:bodyPr wrap="none">
            <a:spAutoFit/>
          </a:bodyPr>
          <a:lstStyle/>
          <a:p>
            <a:pPr algn="ctr" rtl="1" eaLnBrk="0" hangingPunct="0"/>
            <a:r>
              <a:rPr lang="fa-IR" b="1" dirty="0" smtClean="0">
                <a:solidFill>
                  <a:schemeClr val="tx1">
                    <a:lumMod val="75000"/>
                  </a:schemeClr>
                </a:solidFill>
                <a:latin typeface="Verdana" pitchFamily="34" charset="0"/>
                <a:cs typeface="B Lotus" pitchFamily="2" charset="-78"/>
              </a:rPr>
              <a:t>کوتاه ترین بعد بر روی کوچکترین سطح تصویر</a:t>
            </a:r>
            <a:endParaRPr lang="en-US" b="1" dirty="0">
              <a:solidFill>
                <a:schemeClr val="tx1">
                  <a:lumMod val="75000"/>
                </a:schemeClr>
              </a:solidFill>
              <a:latin typeface="Verdana" pitchFamily="34" charset="0"/>
              <a:cs typeface="B Lotus" pitchFamily="2" charset="-78"/>
            </a:endParaRPr>
          </a:p>
        </p:txBody>
      </p:sp>
      <p:sp>
        <p:nvSpPr>
          <p:cNvPr id="29" name="TextBox 28"/>
          <p:cNvSpPr txBox="1"/>
          <p:nvPr/>
        </p:nvSpPr>
        <p:spPr>
          <a:xfrm>
            <a:off x="2031274" y="1600200"/>
            <a:ext cx="533400" cy="461665"/>
          </a:xfrm>
          <a:prstGeom prst="rect">
            <a:avLst/>
          </a:prstGeom>
          <a:noFill/>
        </p:spPr>
        <p:txBody>
          <a:bodyPr wrap="square" rtlCol="0">
            <a:spAutoFit/>
          </a:bodyPr>
          <a:lstStyle/>
          <a:p>
            <a:r>
              <a:rPr lang="fa-IR" sz="2400" dirty="0" smtClean="0">
                <a:cs typeface="B Lotus" pitchFamily="2" charset="-78"/>
              </a:rPr>
              <a:t>بذر</a:t>
            </a:r>
            <a:endParaRPr lang="en-US" sz="2400" dirty="0">
              <a:cs typeface="B Lotus" pitchFamily="2" charset="-78"/>
            </a:endParaRPr>
          </a:p>
        </p:txBody>
      </p:sp>
      <p:sp>
        <p:nvSpPr>
          <p:cNvPr id="30" name="TextBox 29"/>
          <p:cNvSpPr txBox="1"/>
          <p:nvPr/>
        </p:nvSpPr>
        <p:spPr>
          <a:xfrm>
            <a:off x="1981200" y="3962400"/>
            <a:ext cx="609600" cy="461665"/>
          </a:xfrm>
          <a:prstGeom prst="rect">
            <a:avLst/>
          </a:prstGeom>
          <a:noFill/>
        </p:spPr>
        <p:txBody>
          <a:bodyPr wrap="square" rtlCol="0">
            <a:spAutoFit/>
          </a:bodyPr>
          <a:lstStyle/>
          <a:p>
            <a:r>
              <a:rPr lang="fa-IR" sz="2400" dirty="0" smtClean="0">
                <a:cs typeface="B Lotus" pitchFamily="2" charset="-78"/>
              </a:rPr>
              <a:t>میوه</a:t>
            </a:r>
            <a:endParaRPr lang="en-US" sz="2400" dirty="0">
              <a:cs typeface="B Lotus"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روش های اندازه گیری اقطار محصول</a:t>
            </a:r>
            <a:endParaRPr lang="en-US" sz="2400" b="1" kern="0" dirty="0">
              <a:solidFill>
                <a:srgbClr val="0C1B5A"/>
              </a:solidFill>
              <a:latin typeface="Arial"/>
              <a:cs typeface="B Lotus" pitchFamily="2" charset="-78"/>
            </a:endParaRPr>
          </a:p>
        </p:txBody>
      </p:sp>
      <p:grpSp>
        <p:nvGrpSpPr>
          <p:cNvPr id="16" name="Group 10"/>
          <p:cNvGrpSpPr>
            <a:grpSpLocks/>
          </p:cNvGrpSpPr>
          <p:nvPr/>
        </p:nvGrpSpPr>
        <p:grpSpPr bwMode="auto">
          <a:xfrm>
            <a:off x="42863" y="6215062"/>
            <a:ext cx="642937" cy="642938"/>
            <a:chOff x="1289" y="582"/>
            <a:chExt cx="668" cy="668"/>
          </a:xfrm>
        </p:grpSpPr>
        <p:sp>
          <p:nvSpPr>
            <p:cNvPr id="17"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8"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9"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0"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1"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2" name="TextBox 21"/>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2</a:t>
            </a:r>
            <a:endParaRPr lang="en-US" sz="3200" b="1" dirty="0">
              <a:cs typeface="B Lotus" pitchFamily="2" charset="-78"/>
            </a:endParaRPr>
          </a:p>
        </p:txBody>
      </p:sp>
      <p:pic>
        <p:nvPicPr>
          <p:cNvPr id="2050" name="Picture 2" descr="C:\Users\Kaveh\Desktop\caliper.jpg"/>
          <p:cNvPicPr>
            <a:picLocks noChangeAspect="1" noChangeArrowheads="1"/>
          </p:cNvPicPr>
          <p:nvPr/>
        </p:nvPicPr>
        <p:blipFill>
          <a:blip r:embed="rId2"/>
          <a:srcRect/>
          <a:stretch>
            <a:fillRect/>
          </a:stretch>
        </p:blipFill>
        <p:spPr bwMode="auto">
          <a:xfrm>
            <a:off x="4191000" y="3048000"/>
            <a:ext cx="4709695" cy="1677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Kaveh\Desktop\micrometer.jpg"/>
          <p:cNvPicPr>
            <a:picLocks noChangeAspect="1" noChangeArrowheads="1"/>
          </p:cNvPicPr>
          <p:nvPr/>
        </p:nvPicPr>
        <p:blipFill>
          <a:blip r:embed="rId3"/>
          <a:srcRect l="5600" b="22549"/>
          <a:stretch>
            <a:fillRect/>
          </a:stretch>
        </p:blipFill>
        <p:spPr bwMode="auto">
          <a:xfrm>
            <a:off x="457200" y="3085938"/>
            <a:ext cx="3276600" cy="1645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AutoShape 4"/>
          <p:cNvSpPr>
            <a:spLocks noChangeArrowheads="1"/>
          </p:cNvSpPr>
          <p:nvPr/>
        </p:nvSpPr>
        <p:spPr bwMode="gray">
          <a:xfrm>
            <a:off x="1676400" y="1600200"/>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fa-IR" sz="2800" dirty="0" smtClean="0">
                <a:cs typeface="B Lotus" pitchFamily="2" charset="-78"/>
              </a:rPr>
              <a:t>استفاده از کولیس و ریزسنج</a:t>
            </a:r>
            <a:endParaRPr lang="en-US" sz="2800" dirty="0">
              <a:cs typeface="B Lotus" pitchFamily="2" charset="-78"/>
            </a:endParaRPr>
          </a:p>
        </p:txBody>
      </p:sp>
      <p:sp>
        <p:nvSpPr>
          <p:cNvPr id="15" name="TextBox 14"/>
          <p:cNvSpPr txBox="1"/>
          <p:nvPr/>
        </p:nvSpPr>
        <p:spPr>
          <a:xfrm>
            <a:off x="4648200" y="4800600"/>
            <a:ext cx="3657600" cy="400110"/>
          </a:xfrm>
          <a:prstGeom prst="rect">
            <a:avLst/>
          </a:prstGeom>
          <a:noFill/>
        </p:spPr>
        <p:txBody>
          <a:bodyPr wrap="square" rtlCol="0">
            <a:spAutoFit/>
          </a:bodyPr>
          <a:lstStyle/>
          <a:p>
            <a:pPr algn="ctr" rtl="1"/>
            <a:r>
              <a:rPr lang="fa-IR" sz="2000" dirty="0" smtClean="0">
                <a:cs typeface="B Lotus" pitchFamily="2" charset="-78"/>
              </a:rPr>
              <a:t>کولیس (</a:t>
            </a:r>
            <a:r>
              <a:rPr lang="en-US" dirty="0" smtClean="0">
                <a:cs typeface="B Lotus" pitchFamily="2" charset="-78"/>
              </a:rPr>
              <a:t>Caliper</a:t>
            </a:r>
            <a:r>
              <a:rPr lang="fa-IR" sz="2000" dirty="0" smtClean="0">
                <a:cs typeface="B Lotus" pitchFamily="2" charset="-78"/>
              </a:rPr>
              <a:t>) برای میوه ها و بذرها</a:t>
            </a:r>
            <a:endParaRPr lang="en-US" sz="2000" dirty="0">
              <a:cs typeface="B Lotus" pitchFamily="2" charset="-78"/>
            </a:endParaRPr>
          </a:p>
        </p:txBody>
      </p:sp>
      <p:sp>
        <p:nvSpPr>
          <p:cNvPr id="23" name="TextBox 22"/>
          <p:cNvSpPr txBox="1"/>
          <p:nvPr/>
        </p:nvSpPr>
        <p:spPr>
          <a:xfrm>
            <a:off x="304800" y="4800600"/>
            <a:ext cx="2895600" cy="707886"/>
          </a:xfrm>
          <a:prstGeom prst="rect">
            <a:avLst/>
          </a:prstGeom>
          <a:noFill/>
        </p:spPr>
        <p:txBody>
          <a:bodyPr wrap="square" rtlCol="0">
            <a:spAutoFit/>
          </a:bodyPr>
          <a:lstStyle/>
          <a:p>
            <a:pPr algn="ctr" rtl="1"/>
            <a:r>
              <a:rPr lang="fa-IR" sz="2000" dirty="0" smtClean="0">
                <a:cs typeface="B Lotus" pitchFamily="2" charset="-78"/>
              </a:rPr>
              <a:t>ریزسنج (</a:t>
            </a:r>
            <a:r>
              <a:rPr lang="en-US" dirty="0" smtClean="0">
                <a:cs typeface="B Lotus" pitchFamily="2" charset="-78"/>
              </a:rPr>
              <a:t>Micrometer</a:t>
            </a:r>
            <a:r>
              <a:rPr lang="fa-IR" sz="2000" dirty="0" smtClean="0">
                <a:cs typeface="B Lotus" pitchFamily="2" charset="-78"/>
              </a:rPr>
              <a:t>) برای مواد سخت مانند دانه ها و بذرها</a:t>
            </a:r>
            <a:endParaRPr lang="en-US" sz="2000" dirty="0">
              <a:cs typeface="B Lot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p:cNvGrpSpPr>
            <a:grpSpLocks/>
          </p:cNvGrpSpPr>
          <p:nvPr/>
        </p:nvGrpSpPr>
        <p:grpSpPr bwMode="auto">
          <a:xfrm>
            <a:off x="42863" y="6215062"/>
            <a:ext cx="642937" cy="642938"/>
            <a:chOff x="1289" y="582"/>
            <a:chExt cx="668" cy="668"/>
          </a:xfrm>
        </p:grpSpPr>
        <p:sp>
          <p:nvSpPr>
            <p:cNvPr id="13"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3</a:t>
            </a:r>
            <a:endParaRPr lang="en-US" sz="3200" b="1" dirty="0">
              <a:cs typeface="B Lotus" pitchFamily="2" charset="-78"/>
            </a:endParaRPr>
          </a:p>
        </p:txBody>
      </p:sp>
      <p:sp>
        <p:nvSpPr>
          <p:cNvPr id="11" name="AutoShape 4"/>
          <p:cNvSpPr>
            <a:spLocks noChangeArrowheads="1"/>
          </p:cNvSpPr>
          <p:nvPr/>
        </p:nvSpPr>
        <p:spPr bwMode="gray">
          <a:xfrm>
            <a:off x="1676400" y="1600200"/>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fa-IR" sz="2800" dirty="0" smtClean="0">
                <a:cs typeface="B Lotus" pitchFamily="2" charset="-78"/>
              </a:rPr>
              <a:t>استفاده از سطوح تصویر (ماشین بینایی)</a:t>
            </a:r>
            <a:endParaRPr lang="en-US" sz="2800" dirty="0">
              <a:cs typeface="B Lotus" pitchFamily="2" charset="-78"/>
            </a:endParaRPr>
          </a:p>
        </p:txBody>
      </p:sp>
      <p:sp>
        <p:nvSpPr>
          <p:cNvPr id="15"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روش های اندازه گیری اقطار محصول</a:t>
            </a:r>
            <a:endParaRPr lang="en-US" sz="2400" b="1" kern="0" dirty="0">
              <a:solidFill>
                <a:srgbClr val="0C1B5A"/>
              </a:solidFill>
              <a:latin typeface="Arial"/>
              <a:cs typeface="B Lotus" pitchFamily="2" charset="-78"/>
            </a:endParaRPr>
          </a:p>
        </p:txBody>
      </p:sp>
      <p:pic>
        <p:nvPicPr>
          <p:cNvPr id="3074" name="Picture 2"/>
          <p:cNvPicPr>
            <a:picLocks noChangeAspect="1" noChangeArrowheads="1"/>
          </p:cNvPicPr>
          <p:nvPr/>
        </p:nvPicPr>
        <p:blipFill>
          <a:blip r:embed="rId2"/>
          <a:srcRect t="2312" r="20000"/>
          <a:stretch>
            <a:fillRect/>
          </a:stretch>
        </p:blipFill>
        <p:spPr bwMode="auto">
          <a:xfrm>
            <a:off x="3962400" y="2664995"/>
            <a:ext cx="4114800" cy="3050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p:cNvPicPr>
            <a:picLocks noChangeAspect="1" noChangeArrowheads="1"/>
          </p:cNvPicPr>
          <p:nvPr/>
        </p:nvPicPr>
        <p:blipFill>
          <a:blip r:embed="rId3"/>
          <a:srcRect/>
          <a:stretch>
            <a:fillRect/>
          </a:stretch>
        </p:blipFill>
        <p:spPr bwMode="auto">
          <a:xfrm>
            <a:off x="315191" y="2590800"/>
            <a:ext cx="3418609" cy="3133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8077200" y="3048000"/>
            <a:ext cx="990600" cy="369332"/>
          </a:xfrm>
          <a:prstGeom prst="rect">
            <a:avLst/>
          </a:prstGeom>
          <a:solidFill>
            <a:schemeClr val="bg1"/>
          </a:solidFill>
        </p:spPr>
        <p:txBody>
          <a:bodyPr wrap="square" rtlCol="0">
            <a:spAutoFit/>
          </a:bodyPr>
          <a:lstStyle/>
          <a:p>
            <a:r>
              <a:rPr lang="en-US" dirty="0" smtClean="0">
                <a:solidFill>
                  <a:schemeClr val="tx1">
                    <a:lumMod val="75000"/>
                  </a:schemeClr>
                </a:solidFill>
                <a:latin typeface="Times New Roman" pitchFamily="18" charset="0"/>
                <a:cs typeface="Times New Roman" pitchFamily="18" charset="0"/>
              </a:rPr>
              <a:t>Camera</a:t>
            </a:r>
            <a:endParaRPr lang="en-US" dirty="0">
              <a:solidFill>
                <a:schemeClr val="tx1">
                  <a:lumMod val="75000"/>
                </a:schemeClr>
              </a:solidFill>
              <a:latin typeface="Times New Roman" pitchFamily="18" charset="0"/>
              <a:cs typeface="Times New Roman" pitchFamily="18" charset="0"/>
            </a:endParaRPr>
          </a:p>
        </p:txBody>
      </p:sp>
      <p:sp>
        <p:nvSpPr>
          <p:cNvPr id="17" name="TextBox 16"/>
          <p:cNvSpPr txBox="1"/>
          <p:nvPr/>
        </p:nvSpPr>
        <p:spPr>
          <a:xfrm>
            <a:off x="8077200" y="5117068"/>
            <a:ext cx="762000" cy="646331"/>
          </a:xfrm>
          <a:prstGeom prst="rect">
            <a:avLst/>
          </a:prstGeom>
          <a:solidFill>
            <a:schemeClr val="bg1"/>
          </a:solidFill>
        </p:spPr>
        <p:txBody>
          <a:bodyPr wrap="square" rtlCol="0">
            <a:spAutoFit/>
          </a:bodyPr>
          <a:lstStyle/>
          <a:p>
            <a:pPr algn="ctr"/>
            <a:r>
              <a:rPr lang="en-US" dirty="0" smtClean="0">
                <a:solidFill>
                  <a:schemeClr val="tx1">
                    <a:lumMod val="75000"/>
                  </a:schemeClr>
                </a:solidFill>
                <a:latin typeface="Times New Roman" pitchFamily="18" charset="0"/>
                <a:cs typeface="Times New Roman" pitchFamily="18" charset="0"/>
              </a:rPr>
              <a:t>Light Box</a:t>
            </a:r>
            <a:endParaRPr lang="en-US" dirty="0">
              <a:solidFill>
                <a:schemeClr val="tx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6"/>
          <p:cNvSpPr>
            <a:spLocks noChangeArrowheads="1"/>
          </p:cNvSpPr>
          <p:nvPr/>
        </p:nvSpPr>
        <p:spPr bwMode="gray">
          <a:xfrm>
            <a:off x="5181600" y="3581400"/>
            <a:ext cx="2514600" cy="9144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sp>
        <p:nvSpPr>
          <p:cNvPr id="18" name="AutoShape 6"/>
          <p:cNvSpPr>
            <a:spLocks noChangeArrowheads="1"/>
          </p:cNvSpPr>
          <p:nvPr/>
        </p:nvSpPr>
        <p:spPr bwMode="gray">
          <a:xfrm>
            <a:off x="5181600" y="2057400"/>
            <a:ext cx="2514600" cy="9144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pSp>
        <p:nvGrpSpPr>
          <p:cNvPr id="2" name="Group 10"/>
          <p:cNvGrpSpPr>
            <a:grpSpLocks/>
          </p:cNvGrpSpPr>
          <p:nvPr/>
        </p:nvGrpSpPr>
        <p:grpSpPr bwMode="auto">
          <a:xfrm>
            <a:off x="42863" y="6215062"/>
            <a:ext cx="642937" cy="642938"/>
            <a:chOff x="1289" y="582"/>
            <a:chExt cx="668" cy="668"/>
          </a:xfrm>
        </p:grpSpPr>
        <p:sp>
          <p:nvSpPr>
            <p:cNvPr id="14"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6"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4</a:t>
            </a:r>
            <a:endParaRPr lang="en-US" sz="3200" b="1" dirty="0">
              <a:cs typeface="B Lotus" pitchFamily="2" charset="-78"/>
            </a:endParaRPr>
          </a:p>
        </p:txBody>
      </p:sp>
      <p:sp>
        <p:nvSpPr>
          <p:cNvPr id="11" name="Title 1"/>
          <p:cNvSpPr txBox="1">
            <a:spLocks/>
          </p:cNvSpPr>
          <p:nvPr/>
        </p:nvSpPr>
        <p:spPr>
          <a:xfrm>
            <a:off x="228600" y="838200"/>
            <a:ext cx="7391400" cy="457200"/>
          </a:xfrm>
          <a:prstGeom prst="rect">
            <a:avLst/>
          </a:prstGeom>
        </p:spPr>
        <p:txBody>
          <a:bodyPr/>
          <a:lstStyle/>
          <a:p>
            <a:pPr lvl="0" algn="r" rtl="1">
              <a:defRPr/>
            </a:pPr>
            <a:r>
              <a:rPr lang="fa-IR" sz="2400" b="1" kern="0" dirty="0" smtClean="0">
                <a:cs typeface="B Lotus" pitchFamily="2" charset="-78"/>
              </a:rPr>
              <a:t>مشخصه شکل و اندازه (قطر میانه حسابی، قطر میانه هندسی، قطر معادل)</a:t>
            </a:r>
            <a:endParaRPr lang="en-US" sz="2400" b="1" kern="0" dirty="0">
              <a:solidFill>
                <a:srgbClr val="0C1B5A"/>
              </a:solidFill>
              <a:latin typeface="Arial"/>
              <a:cs typeface="B Lotus" pitchFamily="2" charset="-78"/>
            </a:endParaRPr>
          </a:p>
        </p:txBody>
      </p:sp>
      <p:sp>
        <p:nvSpPr>
          <p:cNvPr id="12" name="TextBox 11"/>
          <p:cNvSpPr txBox="1"/>
          <p:nvPr/>
        </p:nvSpPr>
        <p:spPr>
          <a:xfrm>
            <a:off x="76200" y="2438400"/>
            <a:ext cx="3810000" cy="830997"/>
          </a:xfrm>
          <a:prstGeom prst="rect">
            <a:avLst/>
          </a:prstGeom>
          <a:noFill/>
        </p:spPr>
        <p:txBody>
          <a:bodyPr wrap="square" rtlCol="0">
            <a:spAutoFit/>
          </a:bodyPr>
          <a:lstStyle/>
          <a:p>
            <a:pPr algn="ctr" rtl="1"/>
            <a:r>
              <a:rPr lang="fa-IR" sz="2400" dirty="0" smtClean="0">
                <a:cs typeface="B Lotus" pitchFamily="2" charset="-78"/>
              </a:rPr>
              <a:t>قطر میانه حسابی</a:t>
            </a:r>
          </a:p>
          <a:p>
            <a:pPr algn="ctr" rtl="1"/>
            <a:r>
              <a:rPr lang="fa-IR" sz="2400" dirty="0" smtClean="0">
                <a:cs typeface="B Lotus" pitchFamily="2" charset="-78"/>
              </a:rPr>
              <a:t> (</a:t>
            </a:r>
            <a:r>
              <a:rPr lang="en-US" dirty="0" smtClean="0">
                <a:cs typeface="B Lotus" pitchFamily="2" charset="-78"/>
              </a:rPr>
              <a:t>Arithmetic Mean Diameter</a:t>
            </a:r>
            <a:r>
              <a:rPr lang="fa-IR" sz="2400" dirty="0" smtClean="0">
                <a:cs typeface="B Lotus" pitchFamily="2" charset="-78"/>
              </a:rPr>
              <a:t>)</a:t>
            </a:r>
            <a:endParaRPr lang="en-US" sz="2400" dirty="0">
              <a:cs typeface="B Lotus" pitchFamily="2" charset="-78"/>
            </a:endParaRPr>
          </a:p>
        </p:txBody>
      </p:sp>
      <p:sp>
        <p:nvSpPr>
          <p:cNvPr id="13" name="TextBox 12"/>
          <p:cNvSpPr txBox="1"/>
          <p:nvPr/>
        </p:nvSpPr>
        <p:spPr>
          <a:xfrm>
            <a:off x="152400" y="3893403"/>
            <a:ext cx="3810000" cy="830997"/>
          </a:xfrm>
          <a:prstGeom prst="rect">
            <a:avLst/>
          </a:prstGeom>
          <a:noFill/>
        </p:spPr>
        <p:txBody>
          <a:bodyPr wrap="square" rtlCol="0">
            <a:spAutoFit/>
          </a:bodyPr>
          <a:lstStyle/>
          <a:p>
            <a:pPr algn="ctr" rtl="1"/>
            <a:r>
              <a:rPr lang="fa-IR" sz="2400" dirty="0" smtClean="0">
                <a:cs typeface="B Lotus" pitchFamily="2" charset="-78"/>
              </a:rPr>
              <a:t>قطر میانه هندسی</a:t>
            </a:r>
          </a:p>
          <a:p>
            <a:pPr algn="ctr" rtl="1"/>
            <a:r>
              <a:rPr lang="fa-IR" sz="2400" dirty="0" smtClean="0">
                <a:cs typeface="B Lotus" pitchFamily="2" charset="-78"/>
              </a:rPr>
              <a:t> (</a:t>
            </a:r>
            <a:r>
              <a:rPr lang="en-US" dirty="0" smtClean="0">
                <a:cs typeface="B Lotus" pitchFamily="2" charset="-78"/>
              </a:rPr>
              <a:t>Geometric Mean Diameter</a:t>
            </a:r>
            <a:r>
              <a:rPr lang="fa-IR" sz="2400" dirty="0" smtClean="0">
                <a:cs typeface="B Lotus" pitchFamily="2" charset="-78"/>
              </a:rPr>
              <a:t>)</a:t>
            </a:r>
            <a:endParaRPr lang="en-US" sz="2400" dirty="0">
              <a:cs typeface="B Lotus" pitchFamily="2" charset="-78"/>
            </a:endParaRPr>
          </a:p>
        </p:txBody>
      </p:sp>
      <p:graphicFrame>
        <p:nvGraphicFramePr>
          <p:cNvPr id="15" name="Object 14"/>
          <p:cNvGraphicFramePr>
            <a:graphicFrameLocks noChangeAspect="1"/>
          </p:cNvGraphicFramePr>
          <p:nvPr/>
        </p:nvGraphicFramePr>
        <p:xfrm>
          <a:off x="5410200" y="2133600"/>
          <a:ext cx="1981200" cy="787400"/>
        </p:xfrm>
        <a:graphic>
          <a:graphicData uri="http://schemas.openxmlformats.org/presentationml/2006/ole">
            <mc:AlternateContent xmlns:mc="http://schemas.openxmlformats.org/markup-compatibility/2006">
              <mc:Choice xmlns:v="urn:schemas-microsoft-com:vml" Requires="v">
                <p:oleObj spid="_x0000_s6194" name="Equation" r:id="rId3" imgW="990360" imgH="393480" progId="Equation.3">
                  <p:embed/>
                </p:oleObj>
              </mc:Choice>
              <mc:Fallback>
                <p:oleObj name="Equation" r:id="rId3" imgW="99036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133600"/>
                        <a:ext cx="19812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 y="5410200"/>
            <a:ext cx="3810000" cy="830997"/>
          </a:xfrm>
          <a:prstGeom prst="rect">
            <a:avLst/>
          </a:prstGeom>
          <a:noFill/>
        </p:spPr>
        <p:txBody>
          <a:bodyPr wrap="square" rtlCol="0">
            <a:spAutoFit/>
          </a:bodyPr>
          <a:lstStyle/>
          <a:p>
            <a:pPr algn="ctr" rtl="1"/>
            <a:r>
              <a:rPr lang="fa-IR" sz="2400" dirty="0" smtClean="0">
                <a:cs typeface="B Lotus" pitchFamily="2" charset="-78"/>
              </a:rPr>
              <a:t>قطر معادل</a:t>
            </a:r>
          </a:p>
          <a:p>
            <a:pPr algn="ctr" rtl="1"/>
            <a:r>
              <a:rPr lang="fa-IR" sz="2400" dirty="0" smtClean="0">
                <a:cs typeface="B Lotus" pitchFamily="2" charset="-78"/>
              </a:rPr>
              <a:t> (</a:t>
            </a:r>
            <a:r>
              <a:rPr lang="en-US" dirty="0" smtClean="0">
                <a:cs typeface="B Lotus" pitchFamily="2" charset="-78"/>
              </a:rPr>
              <a:t>Equivalent Diameter</a:t>
            </a:r>
            <a:r>
              <a:rPr lang="fa-IR" sz="2400" dirty="0" smtClean="0">
                <a:cs typeface="B Lotus" pitchFamily="2" charset="-78"/>
              </a:rPr>
              <a:t>)</a:t>
            </a:r>
            <a:endParaRPr lang="en-US" sz="2400" dirty="0">
              <a:cs typeface="B Lotus" pitchFamily="2" charset="-78"/>
            </a:endParaRPr>
          </a:p>
        </p:txBody>
      </p:sp>
      <p:graphicFrame>
        <p:nvGraphicFramePr>
          <p:cNvPr id="6147" name="Object 3"/>
          <p:cNvGraphicFramePr>
            <a:graphicFrameLocks noChangeAspect="1"/>
          </p:cNvGraphicFramePr>
          <p:nvPr/>
        </p:nvGraphicFramePr>
        <p:xfrm>
          <a:off x="5402263" y="3676650"/>
          <a:ext cx="1997075" cy="655638"/>
        </p:xfrm>
        <a:graphic>
          <a:graphicData uri="http://schemas.openxmlformats.org/presentationml/2006/ole">
            <mc:AlternateContent xmlns:mc="http://schemas.openxmlformats.org/markup-compatibility/2006">
              <mc:Choice xmlns:v="urn:schemas-microsoft-com:vml" Requires="v">
                <p:oleObj spid="_x0000_s6195" name="Equation" r:id="rId5" imgW="927000" imgH="304560" progId="Equation.3">
                  <p:embed/>
                </p:oleObj>
              </mc:Choice>
              <mc:Fallback>
                <p:oleObj name="Equation" r:id="rId5" imgW="92700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263" y="3676650"/>
                        <a:ext cx="199707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AutoShape 6"/>
          <p:cNvSpPr>
            <a:spLocks noChangeArrowheads="1"/>
          </p:cNvSpPr>
          <p:nvPr/>
        </p:nvSpPr>
        <p:spPr bwMode="gray">
          <a:xfrm>
            <a:off x="4800600" y="5105400"/>
            <a:ext cx="3200400" cy="11430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aphicFrame>
        <p:nvGraphicFramePr>
          <p:cNvPr id="21" name="Object 3"/>
          <p:cNvGraphicFramePr>
            <a:graphicFrameLocks noChangeAspect="1"/>
          </p:cNvGraphicFramePr>
          <p:nvPr/>
        </p:nvGraphicFramePr>
        <p:xfrm>
          <a:off x="4953000" y="5105400"/>
          <a:ext cx="2789238" cy="1147762"/>
        </p:xfrm>
        <a:graphic>
          <a:graphicData uri="http://schemas.openxmlformats.org/presentationml/2006/ole">
            <mc:AlternateContent xmlns:mc="http://schemas.openxmlformats.org/markup-compatibility/2006">
              <mc:Choice xmlns:v="urn:schemas-microsoft-com:vml" Requires="v">
                <p:oleObj spid="_x0000_s6196" name="Equation" r:id="rId7" imgW="1295280" imgH="533160" progId="Equation.3">
                  <p:embed/>
                </p:oleObj>
              </mc:Choice>
              <mc:Fallback>
                <p:oleObj name="Equation" r:id="rId7" imgW="1295280" imgH="5331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5105400"/>
                        <a:ext cx="2789238"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AutoShape 7"/>
          <p:cNvSpPr>
            <a:spLocks noChangeArrowheads="1"/>
          </p:cNvSpPr>
          <p:nvPr/>
        </p:nvSpPr>
        <p:spPr bwMode="gray">
          <a:xfrm>
            <a:off x="3703637" y="2438400"/>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7" name="AutoShape 7"/>
          <p:cNvSpPr>
            <a:spLocks noChangeArrowheads="1"/>
          </p:cNvSpPr>
          <p:nvPr/>
        </p:nvSpPr>
        <p:spPr bwMode="gray">
          <a:xfrm>
            <a:off x="3657600" y="4000500"/>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8" name="AutoShape 7"/>
          <p:cNvSpPr>
            <a:spLocks noChangeArrowheads="1"/>
          </p:cNvSpPr>
          <p:nvPr/>
        </p:nvSpPr>
        <p:spPr bwMode="gray">
          <a:xfrm>
            <a:off x="3505200" y="5638800"/>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p:cNvGrpSpPr>
            <a:grpSpLocks/>
          </p:cNvGrpSpPr>
          <p:nvPr/>
        </p:nvGrpSpPr>
        <p:grpSpPr bwMode="auto">
          <a:xfrm>
            <a:off x="42863" y="6215062"/>
            <a:ext cx="642937" cy="642938"/>
            <a:chOff x="1289" y="582"/>
            <a:chExt cx="668" cy="668"/>
          </a:xfrm>
        </p:grpSpPr>
        <p:sp>
          <p:nvSpPr>
            <p:cNvPr id="13"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5</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مشخصه شکل و اندازه (کرویت </a:t>
            </a:r>
            <a:r>
              <a:rPr lang="fa-IR" sz="2000" b="1" kern="0" dirty="0" smtClean="0">
                <a:solidFill>
                  <a:srgbClr val="0C1B5A"/>
                </a:solidFill>
                <a:latin typeface="Arial"/>
                <a:cs typeface="B Lotus" pitchFamily="2" charset="-78"/>
              </a:rPr>
              <a:t>(</a:t>
            </a:r>
            <a:r>
              <a:rPr lang="en-US" sz="2000" b="1" kern="0" dirty="0" err="1" smtClean="0">
                <a:solidFill>
                  <a:srgbClr val="0C1B5A"/>
                </a:solidFill>
                <a:latin typeface="Arial"/>
                <a:cs typeface="B Lotus" pitchFamily="2" charset="-78"/>
              </a:rPr>
              <a:t>Sphericity</a:t>
            </a:r>
            <a:r>
              <a:rPr lang="fa-IR" sz="2000" b="1" kern="0" dirty="0" smtClean="0">
                <a:solidFill>
                  <a:srgbClr val="0C1B5A"/>
                </a:solidFill>
                <a:latin typeface="Arial"/>
                <a:cs typeface="B Lotus" pitchFamily="2" charset="-78"/>
              </a:rPr>
              <a:t>)</a:t>
            </a:r>
            <a:r>
              <a:rPr lang="fa-IR" sz="2400" b="1" kern="0" dirty="0" smtClean="0">
                <a:solidFill>
                  <a:srgbClr val="0C1B5A"/>
                </a:solidFill>
                <a:latin typeface="Arial"/>
                <a:cs typeface="B Lotus" pitchFamily="2" charset="-78"/>
              </a:rPr>
              <a:t>) </a:t>
            </a:r>
            <a:endParaRPr lang="en-US" sz="2400" b="1" kern="0" dirty="0">
              <a:solidFill>
                <a:srgbClr val="0C1B5A"/>
              </a:solidFill>
              <a:latin typeface="Arial"/>
              <a:cs typeface="B Lotus" pitchFamily="2" charset="-78"/>
            </a:endParaRPr>
          </a:p>
        </p:txBody>
      </p:sp>
      <p:pic>
        <p:nvPicPr>
          <p:cNvPr id="4098" name="Picture 2" descr="C:\Users\Kaveh\Desktop\sphericity2.jpg"/>
          <p:cNvPicPr>
            <a:picLocks noChangeAspect="1" noChangeArrowheads="1"/>
          </p:cNvPicPr>
          <p:nvPr/>
        </p:nvPicPr>
        <p:blipFill>
          <a:blip r:embed="rId2"/>
          <a:srcRect/>
          <a:stretch>
            <a:fillRect/>
          </a:stretch>
        </p:blipFill>
        <p:spPr bwMode="auto">
          <a:xfrm>
            <a:off x="457200" y="2057400"/>
            <a:ext cx="8206893"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6"/>
          <p:cNvSpPr>
            <a:spLocks noChangeArrowheads="1"/>
          </p:cNvSpPr>
          <p:nvPr/>
        </p:nvSpPr>
        <p:spPr bwMode="gray">
          <a:xfrm>
            <a:off x="927100" y="3886200"/>
            <a:ext cx="7467600" cy="13716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pSp>
        <p:nvGrpSpPr>
          <p:cNvPr id="12" name="Group 10"/>
          <p:cNvGrpSpPr>
            <a:grpSpLocks/>
          </p:cNvGrpSpPr>
          <p:nvPr/>
        </p:nvGrpSpPr>
        <p:grpSpPr bwMode="auto">
          <a:xfrm>
            <a:off x="42863" y="6215062"/>
            <a:ext cx="642937" cy="642938"/>
            <a:chOff x="1289" y="582"/>
            <a:chExt cx="668" cy="668"/>
          </a:xfrm>
        </p:grpSpPr>
        <p:sp>
          <p:nvSpPr>
            <p:cNvPr id="13"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6</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روش محاسبه کرویت</a:t>
            </a:r>
            <a:endParaRPr lang="en-US" sz="2400" b="1" kern="0" dirty="0">
              <a:solidFill>
                <a:srgbClr val="0C1B5A"/>
              </a:solidFill>
              <a:latin typeface="Arial"/>
              <a:cs typeface="B Lotus" pitchFamily="2" charset="-78"/>
            </a:endParaRPr>
          </a:p>
        </p:txBody>
      </p:sp>
      <p:sp>
        <p:nvSpPr>
          <p:cNvPr id="15" name="TextBox 14"/>
          <p:cNvSpPr txBox="1"/>
          <p:nvPr/>
        </p:nvSpPr>
        <p:spPr>
          <a:xfrm>
            <a:off x="520700" y="2565400"/>
            <a:ext cx="1727200" cy="523220"/>
          </a:xfrm>
          <a:prstGeom prst="rect">
            <a:avLst/>
          </a:prstGeom>
          <a:noFill/>
        </p:spPr>
        <p:txBody>
          <a:bodyPr wrap="square" rtlCol="0">
            <a:spAutoFit/>
          </a:bodyPr>
          <a:lstStyle/>
          <a:p>
            <a:pPr algn="r" rtl="1"/>
            <a:r>
              <a:rPr lang="fa-IR" sz="2800" dirty="0" smtClean="0">
                <a:cs typeface="B Lotus" pitchFamily="2" charset="-78"/>
              </a:rPr>
              <a:t>) = کرویت</a:t>
            </a:r>
            <a:endParaRPr lang="en-US" sz="2800" dirty="0">
              <a:cs typeface="B Lotus" pitchFamily="2" charset="-78"/>
            </a:endParaRPr>
          </a:p>
        </p:txBody>
      </p:sp>
      <p:sp>
        <p:nvSpPr>
          <p:cNvPr id="16" name="TextBox 15"/>
          <p:cNvSpPr txBox="1"/>
          <p:nvPr/>
        </p:nvSpPr>
        <p:spPr>
          <a:xfrm>
            <a:off x="2260600" y="2362200"/>
            <a:ext cx="5410200" cy="461665"/>
          </a:xfrm>
          <a:prstGeom prst="rect">
            <a:avLst/>
          </a:prstGeom>
          <a:noFill/>
        </p:spPr>
        <p:txBody>
          <a:bodyPr wrap="square" rtlCol="0">
            <a:spAutoFit/>
          </a:bodyPr>
          <a:lstStyle/>
          <a:p>
            <a:pPr algn="ctr"/>
            <a:r>
              <a:rPr lang="fa-IR" sz="2400" dirty="0" smtClean="0">
                <a:cs typeface="B Lotus" pitchFamily="2" charset="-78"/>
              </a:rPr>
              <a:t>حجم بیضوی سه محوری با اقطار معادل جسم مفروض</a:t>
            </a:r>
            <a:endParaRPr lang="en-US" sz="2400" dirty="0">
              <a:cs typeface="B Lotus" pitchFamily="2" charset="-78"/>
            </a:endParaRPr>
          </a:p>
        </p:txBody>
      </p:sp>
      <p:sp>
        <p:nvSpPr>
          <p:cNvPr id="17" name="TextBox 16"/>
          <p:cNvSpPr txBox="1"/>
          <p:nvPr/>
        </p:nvSpPr>
        <p:spPr>
          <a:xfrm>
            <a:off x="2260600" y="2823865"/>
            <a:ext cx="5410200" cy="461665"/>
          </a:xfrm>
          <a:prstGeom prst="rect">
            <a:avLst/>
          </a:prstGeom>
          <a:noFill/>
        </p:spPr>
        <p:txBody>
          <a:bodyPr wrap="square" rtlCol="0">
            <a:spAutoFit/>
          </a:bodyPr>
          <a:lstStyle/>
          <a:p>
            <a:pPr algn="ctr"/>
            <a:r>
              <a:rPr lang="fa-IR" sz="2400" dirty="0" smtClean="0">
                <a:cs typeface="B Lotus" pitchFamily="2" charset="-78"/>
              </a:rPr>
              <a:t>حجم کره محاط بر جسم مفروض</a:t>
            </a:r>
            <a:endParaRPr lang="en-US" sz="2400" dirty="0">
              <a:cs typeface="B Lotus" pitchFamily="2" charset="-78"/>
            </a:endParaRPr>
          </a:p>
        </p:txBody>
      </p:sp>
      <p:cxnSp>
        <p:nvCxnSpPr>
          <p:cNvPr id="21" name="Straight Connector 20"/>
          <p:cNvCxnSpPr/>
          <p:nvPr/>
        </p:nvCxnSpPr>
        <p:spPr>
          <a:xfrm>
            <a:off x="2184400" y="2823865"/>
            <a:ext cx="5638800" cy="1588"/>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3" name="Object 22"/>
          <p:cNvGraphicFramePr>
            <a:graphicFrameLocks noChangeAspect="1"/>
          </p:cNvGraphicFramePr>
          <p:nvPr/>
        </p:nvGraphicFramePr>
        <p:xfrm>
          <a:off x="1079500" y="3987800"/>
          <a:ext cx="7239000" cy="1168400"/>
        </p:xfrm>
        <a:graphic>
          <a:graphicData uri="http://schemas.openxmlformats.org/presentationml/2006/ole">
            <mc:AlternateContent xmlns:mc="http://schemas.openxmlformats.org/markup-compatibility/2006">
              <mc:Choice xmlns:v="urn:schemas-microsoft-com:vml" Requires="v">
                <p:oleObj spid="_x0000_s5139" name="Equation" r:id="rId3" imgW="3619440" imgH="583920" progId="Equation.3">
                  <p:embed/>
                </p:oleObj>
              </mc:Choice>
              <mc:Fallback>
                <p:oleObj name="Equation" r:id="rId3" imgW="3619440" imgH="58392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3987800"/>
                        <a:ext cx="72390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7696200" y="2598003"/>
            <a:ext cx="609600" cy="1015663"/>
          </a:xfrm>
          <a:prstGeom prst="rect">
            <a:avLst/>
          </a:prstGeom>
          <a:noFill/>
        </p:spPr>
        <p:txBody>
          <a:bodyPr wrap="square" rtlCol="0">
            <a:spAutoFit/>
          </a:bodyPr>
          <a:lstStyle/>
          <a:p>
            <a:pPr rtl="1">
              <a:spcAft>
                <a:spcPts val="0"/>
              </a:spcAft>
            </a:pPr>
            <a:r>
              <a:rPr lang="fa-IR" sz="3200" baseline="30000" dirty="0" smtClean="0">
                <a:latin typeface="Times New Roman"/>
                <a:ea typeface="Times New Roman"/>
                <a:cs typeface="B Lotus" pitchFamily="2" charset="-78"/>
              </a:rPr>
              <a:t>1/3</a:t>
            </a:r>
            <a:r>
              <a:rPr lang="fa-IR" sz="2800" dirty="0" smtClean="0">
                <a:latin typeface="Times New Roman"/>
                <a:ea typeface="Times New Roman"/>
                <a:cs typeface="B Lotus" pitchFamily="2" charset="-78"/>
              </a:rPr>
              <a:t>(</a:t>
            </a:r>
            <a:endParaRPr lang="en-US" sz="2800" dirty="0" smtClean="0">
              <a:latin typeface="Times New Roman"/>
              <a:ea typeface="Times New Roman"/>
              <a:cs typeface="B Lotus" pitchFamily="2" charset="-78"/>
            </a:endParaRPr>
          </a:p>
          <a:p>
            <a:endParaRPr lang="en-US" sz="3200" dirty="0">
              <a:cs typeface="B Lot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6"/>
          <p:cNvSpPr>
            <a:spLocks noChangeArrowheads="1"/>
          </p:cNvSpPr>
          <p:nvPr/>
        </p:nvSpPr>
        <p:spPr bwMode="gray">
          <a:xfrm>
            <a:off x="5486400" y="3581400"/>
            <a:ext cx="3581400" cy="914400"/>
          </a:xfrm>
          <a:prstGeom prst="roundRect">
            <a:avLst>
              <a:gd name="adj" fmla="val 50000"/>
            </a:avLst>
          </a:prstGeom>
          <a:ln>
            <a:headEnd/>
            <a:tailEnd/>
          </a:ln>
        </p:spPr>
        <p:style>
          <a:lnRef idx="1">
            <a:schemeClr val="accent2"/>
          </a:lnRef>
          <a:fillRef idx="1002">
            <a:schemeClr val="dk2"/>
          </a:fillRef>
          <a:effectRef idx="1">
            <a:schemeClr val="accent2"/>
          </a:effectRef>
          <a:fontRef idx="minor">
            <a:schemeClr val="dk1"/>
          </a:fontRef>
        </p:style>
        <p:txBody>
          <a:bodyPr wrap="none" anchor="ctr"/>
          <a:lstStyle/>
          <a:p>
            <a:pPr algn="ctr" eaLnBrk="0" hangingPunct="0"/>
            <a:endParaRPr lang="en-US" sz="2000" b="1" dirty="0">
              <a:solidFill>
                <a:schemeClr val="bg1"/>
              </a:solidFill>
            </a:endParaRPr>
          </a:p>
        </p:txBody>
      </p:sp>
      <p:grpSp>
        <p:nvGrpSpPr>
          <p:cNvPr id="13" name="Group 10"/>
          <p:cNvGrpSpPr>
            <a:grpSpLocks/>
          </p:cNvGrpSpPr>
          <p:nvPr/>
        </p:nvGrpSpPr>
        <p:grpSpPr bwMode="auto">
          <a:xfrm>
            <a:off x="42863" y="6215062"/>
            <a:ext cx="642937" cy="642938"/>
            <a:chOff x="1289" y="582"/>
            <a:chExt cx="668" cy="668"/>
          </a:xfrm>
        </p:grpSpPr>
        <p:sp>
          <p:nvSpPr>
            <p:cNvPr id="14"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6"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8</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مشخصه حجم</a:t>
            </a:r>
            <a:endParaRPr lang="en-US" sz="2400" b="1" kern="0" dirty="0">
              <a:solidFill>
                <a:srgbClr val="0C1B5A"/>
              </a:solidFill>
              <a:latin typeface="Arial"/>
              <a:cs typeface="B Lotus" pitchFamily="2" charset="-78"/>
            </a:endParaRPr>
          </a:p>
        </p:txBody>
      </p:sp>
      <p:pic>
        <p:nvPicPr>
          <p:cNvPr id="40962" name="Picture 2" descr="C:\Users\Kaveh\Desktop\050920101424.jpg"/>
          <p:cNvPicPr>
            <a:picLocks noChangeAspect="1" noChangeArrowheads="1"/>
          </p:cNvPicPr>
          <p:nvPr/>
        </p:nvPicPr>
        <p:blipFill>
          <a:blip r:embed="rId3" cstate="print"/>
          <a:srcRect/>
          <a:stretch>
            <a:fillRect/>
          </a:stretch>
        </p:blipFill>
        <p:spPr bwMode="auto">
          <a:xfrm>
            <a:off x="254000" y="2044700"/>
            <a:ext cx="2006889" cy="4114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0963" name="Picture 3" descr="C:\Users\Kaveh\Desktop\burret2.jpg"/>
          <p:cNvPicPr>
            <a:picLocks noChangeAspect="1" noChangeArrowheads="1"/>
          </p:cNvPicPr>
          <p:nvPr/>
        </p:nvPicPr>
        <p:blipFill>
          <a:blip r:embed="rId4"/>
          <a:srcRect/>
          <a:stretch>
            <a:fillRect/>
          </a:stretch>
        </p:blipFill>
        <p:spPr bwMode="auto">
          <a:xfrm>
            <a:off x="2451100" y="2959100"/>
            <a:ext cx="2715093"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1943100" y="1638300"/>
            <a:ext cx="7162800" cy="461665"/>
          </a:xfrm>
          <a:prstGeom prst="rect">
            <a:avLst/>
          </a:prstGeom>
          <a:noFill/>
        </p:spPr>
        <p:txBody>
          <a:bodyPr wrap="square" rtlCol="0">
            <a:spAutoFit/>
          </a:bodyPr>
          <a:lstStyle/>
          <a:p>
            <a:pPr algn="just" rtl="1">
              <a:buFont typeface="Wingdings" pitchFamily="2" charset="2"/>
              <a:buChar char="Ø"/>
            </a:pPr>
            <a:r>
              <a:rPr lang="fa-IR" sz="2400" dirty="0" smtClean="0">
                <a:cs typeface="B Lotus" pitchFamily="2" charset="-78"/>
              </a:rPr>
              <a:t> تعیین حجم دانه های ریز و حبوبات با لوله شیشه ای مدرج (</a:t>
            </a:r>
            <a:r>
              <a:rPr lang="en-US" sz="2000" dirty="0" smtClean="0">
                <a:cs typeface="B Lotus" pitchFamily="2" charset="-78"/>
              </a:rPr>
              <a:t>Burette</a:t>
            </a:r>
            <a:r>
              <a:rPr lang="fa-IR" sz="2400" dirty="0" smtClean="0">
                <a:cs typeface="B Lotus" pitchFamily="2" charset="-78"/>
              </a:rPr>
              <a:t>)</a:t>
            </a:r>
            <a:endParaRPr lang="en-US" sz="2400" dirty="0">
              <a:cs typeface="B Lotus" pitchFamily="2" charset="-78"/>
            </a:endParaRPr>
          </a:p>
        </p:txBody>
      </p:sp>
      <p:graphicFrame>
        <p:nvGraphicFramePr>
          <p:cNvPr id="18" name="Object 17"/>
          <p:cNvGraphicFramePr>
            <a:graphicFrameLocks noChangeAspect="1"/>
          </p:cNvGraphicFramePr>
          <p:nvPr/>
        </p:nvGraphicFramePr>
        <p:xfrm>
          <a:off x="5702300" y="3683000"/>
          <a:ext cx="3284620" cy="685800"/>
        </p:xfrm>
        <a:graphic>
          <a:graphicData uri="http://schemas.openxmlformats.org/presentationml/2006/ole">
            <mc:AlternateContent xmlns:mc="http://schemas.openxmlformats.org/markup-compatibility/2006">
              <mc:Choice xmlns:v="urn:schemas-microsoft-com:vml" Requires="v">
                <p:oleObj spid="_x0000_s40981" name="Equation" r:id="rId5" imgW="1155600" imgH="241200" progId="Equation.3">
                  <p:embed/>
                </p:oleObj>
              </mc:Choice>
              <mc:Fallback>
                <p:oleObj name="Equation" r:id="rId5" imgW="1155600" imgH="241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2300" y="3683000"/>
                        <a:ext cx="328462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638800" y="2324100"/>
            <a:ext cx="3429000" cy="461665"/>
          </a:xfrm>
          <a:prstGeom prst="rect">
            <a:avLst/>
          </a:prstGeom>
          <a:noFill/>
        </p:spPr>
        <p:txBody>
          <a:bodyPr wrap="square" rtlCol="0">
            <a:spAutoFit/>
          </a:bodyPr>
          <a:lstStyle/>
          <a:p>
            <a:pPr algn="just" rtl="1">
              <a:buFont typeface="Wingdings" pitchFamily="2" charset="2"/>
              <a:buChar char="v"/>
            </a:pPr>
            <a:r>
              <a:rPr lang="fa-IR" sz="2400" dirty="0" smtClean="0">
                <a:cs typeface="B Lotus" pitchFamily="2" charset="-78"/>
              </a:rPr>
              <a:t> سیال: الکل، تولوئن، تتراکلرین</a:t>
            </a:r>
            <a:endParaRPr lang="en-US" sz="2400" dirty="0">
              <a:cs typeface="B Lotus"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RT (16)">
  <a:themeElements>
    <a:clrScheme name="Office Theme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7175B"/>
        </a:dk1>
        <a:lt1>
          <a:srgbClr val="FFFFFF"/>
        </a:lt1>
        <a:dk2>
          <a:srgbClr val="754ECC"/>
        </a:dk2>
        <a:lt2>
          <a:srgbClr val="C0C0C0"/>
        </a:lt2>
        <a:accent1>
          <a:srgbClr val="6D7ED3"/>
        </a:accent1>
        <a:accent2>
          <a:srgbClr val="EFA441"/>
        </a:accent2>
        <a:accent3>
          <a:srgbClr val="FFFFFF"/>
        </a:accent3>
        <a:accent4>
          <a:srgbClr val="2D124C"/>
        </a:accent4>
        <a:accent5>
          <a:srgbClr val="BAC0E6"/>
        </a:accent5>
        <a:accent6>
          <a:srgbClr val="D9943A"/>
        </a:accent6>
        <a:hlink>
          <a:srgbClr val="347582"/>
        </a:hlink>
        <a:folHlink>
          <a:srgbClr val="AAC856"/>
        </a:folHlink>
      </a:clrScheme>
      <a:clrMap bg1="lt1" tx1="dk1" bg2="lt2" tx2="dk2" accent1="accent1" accent2="accent2" accent3="accent3" accent4="accent4" accent5="accent5" accent6="accent6" hlink="hlink" folHlink="folHlink"/>
    </a:extraClrScheme>
    <a:extraClrScheme>
      <a:clrScheme name="Office Theme 2">
        <a:dk1>
          <a:srgbClr val="132767"/>
        </a:dk1>
        <a:lt1>
          <a:srgbClr val="FFFFFF"/>
        </a:lt1>
        <a:dk2>
          <a:srgbClr val="184BB2"/>
        </a:dk2>
        <a:lt2>
          <a:srgbClr val="C0C0C0"/>
        </a:lt2>
        <a:accent1>
          <a:srgbClr val="2A8282"/>
        </a:accent1>
        <a:accent2>
          <a:srgbClr val="D96941"/>
        </a:accent2>
        <a:accent3>
          <a:srgbClr val="FFFFFF"/>
        </a:accent3>
        <a:accent4>
          <a:srgbClr val="0E2057"/>
        </a:accent4>
        <a:accent5>
          <a:srgbClr val="ACC1C1"/>
        </a:accent5>
        <a:accent6>
          <a:srgbClr val="C45E3A"/>
        </a:accent6>
        <a:hlink>
          <a:srgbClr val="824FB1"/>
        </a:hlink>
        <a:folHlink>
          <a:srgbClr val="DCCA42"/>
        </a:folHlink>
      </a:clrScheme>
      <a:clrMap bg1="lt1" tx1="dk1" bg2="lt2" tx2="dk2" accent1="accent1" accent2="accent2" accent3="accent3" accent4="accent4" accent5="accent5" accent6="accent6" hlink="hlink" folHlink="folHlink"/>
    </a:extraClrScheme>
    <a:extraClrScheme>
      <a:clrScheme name="Office Theme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T_ (7)">
  <a:themeElements>
    <a:clrScheme name="template 6">
      <a:dk1>
        <a:srgbClr val="111111"/>
      </a:dk1>
      <a:lt1>
        <a:srgbClr val="FFFFFF"/>
      </a:lt1>
      <a:dk2>
        <a:srgbClr val="000000"/>
      </a:dk2>
      <a:lt2>
        <a:srgbClr val="3366CC"/>
      </a:lt2>
      <a:accent1>
        <a:srgbClr val="99CCFF"/>
      </a:accent1>
      <a:accent2>
        <a:srgbClr val="FF6600"/>
      </a:accent2>
      <a:accent3>
        <a:srgbClr val="FFFFFF"/>
      </a:accent3>
      <a:accent4>
        <a:srgbClr val="0D0D0D"/>
      </a:accent4>
      <a:accent5>
        <a:srgbClr val="CAE2FF"/>
      </a:accent5>
      <a:accent6>
        <a:srgbClr val="E75C00"/>
      </a:accent6>
      <a:hlink>
        <a:srgbClr val="FFCC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996633"/>
        </a:lt2>
        <a:accent1>
          <a:srgbClr val="FFFF99"/>
        </a:accent1>
        <a:accent2>
          <a:srgbClr val="FF0000"/>
        </a:accent2>
        <a:accent3>
          <a:srgbClr val="FFFFFF"/>
        </a:accent3>
        <a:accent4>
          <a:srgbClr val="0D0D0D"/>
        </a:accent4>
        <a:accent5>
          <a:srgbClr val="FFFFCA"/>
        </a:accent5>
        <a:accent6>
          <a:srgbClr val="E70000"/>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993300"/>
        </a:lt2>
        <a:accent1>
          <a:srgbClr val="FFCC66"/>
        </a:accent1>
        <a:accent2>
          <a:srgbClr val="FF6600"/>
        </a:accent2>
        <a:accent3>
          <a:srgbClr val="FFFFFF"/>
        </a:accent3>
        <a:accent4>
          <a:srgbClr val="0D0D0D"/>
        </a:accent4>
        <a:accent5>
          <a:srgbClr val="FFE2B8"/>
        </a:accent5>
        <a:accent6>
          <a:srgbClr val="E75C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993300"/>
        </a:lt2>
        <a:accent1>
          <a:srgbClr val="FFCC99"/>
        </a:accent1>
        <a:accent2>
          <a:srgbClr val="FF6600"/>
        </a:accent2>
        <a:accent3>
          <a:srgbClr val="FFFFFF"/>
        </a:accent3>
        <a:accent4>
          <a:srgbClr val="0D0D0D"/>
        </a:accent4>
        <a:accent5>
          <a:srgbClr val="FFE2CA"/>
        </a:accent5>
        <a:accent6>
          <a:srgbClr val="E75C00"/>
        </a:accent6>
        <a:hlink>
          <a:srgbClr val="009900"/>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339933"/>
        </a:lt2>
        <a:accent1>
          <a:srgbClr val="FF99CC"/>
        </a:accent1>
        <a:accent2>
          <a:srgbClr val="FF6600"/>
        </a:accent2>
        <a:accent3>
          <a:srgbClr val="FFFFFF"/>
        </a:accent3>
        <a:accent4>
          <a:srgbClr val="0D0D0D"/>
        </a:accent4>
        <a:accent5>
          <a:srgbClr val="FFCAE2"/>
        </a:accent5>
        <a:accent6>
          <a:srgbClr val="E75C00"/>
        </a:accent6>
        <a:hlink>
          <a:srgbClr val="FF9999"/>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111111"/>
        </a:dk1>
        <a:lt1>
          <a:srgbClr val="FFFFFF"/>
        </a:lt1>
        <a:dk2>
          <a:srgbClr val="000000"/>
        </a:dk2>
        <a:lt2>
          <a:srgbClr val="0033CC"/>
        </a:lt2>
        <a:accent1>
          <a:srgbClr val="99CCFF"/>
        </a:accent1>
        <a:accent2>
          <a:srgbClr val="FF6600"/>
        </a:accent2>
        <a:accent3>
          <a:srgbClr val="FFFFFF"/>
        </a:accent3>
        <a:accent4>
          <a:srgbClr val="0D0D0D"/>
        </a:accent4>
        <a:accent5>
          <a:srgbClr val="CAE2FF"/>
        </a:accent5>
        <a:accent6>
          <a:srgbClr val="E75C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111111"/>
        </a:dk1>
        <a:lt1>
          <a:srgbClr val="FFFFFF"/>
        </a:lt1>
        <a:dk2>
          <a:srgbClr val="000000"/>
        </a:dk2>
        <a:lt2>
          <a:srgbClr val="3366CC"/>
        </a:lt2>
        <a:accent1>
          <a:srgbClr val="99CCFF"/>
        </a:accent1>
        <a:accent2>
          <a:srgbClr val="FF6600"/>
        </a:accent2>
        <a:accent3>
          <a:srgbClr val="FFFFFF"/>
        </a:accent3>
        <a:accent4>
          <a:srgbClr val="0D0D0D"/>
        </a:accent4>
        <a:accent5>
          <a:srgbClr val="CAE2FF"/>
        </a:accent5>
        <a:accent6>
          <a:srgbClr val="E75C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MRT (16)</Template>
  <TotalTime>1473</TotalTime>
  <Words>1169</Words>
  <Application>Microsoft Office PowerPoint</Application>
  <PresentationFormat>On-screen Show (4:3)</PresentationFormat>
  <Paragraphs>156</Paragraphs>
  <Slides>23</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3" baseType="lpstr">
      <vt:lpstr>Arial</vt:lpstr>
      <vt:lpstr>B Homa</vt:lpstr>
      <vt:lpstr>B Lotus</vt:lpstr>
      <vt:lpstr>Calibri</vt:lpstr>
      <vt:lpstr>Times New Roman</vt:lpstr>
      <vt:lpstr>Verdana</vt:lpstr>
      <vt:lpstr>Wingdings</vt:lpstr>
      <vt:lpstr>MRT (16)</vt:lpstr>
      <vt:lpstr>MRT_ (7)</vt:lpstr>
      <vt:lpstr>Equation</vt:lpstr>
      <vt:lpstr>PowerPoint Presentation</vt:lpstr>
      <vt:lpstr>ویژگیهای فیزیکی مواد غذایی دانشکده فنی و حرفه ای ولیعصر مدرس الهه اربیدار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Mechanical Properties of Agricultural Products</dc:title>
  <dc:creator>Dr. K. Mollazade (http://agri.uok.ac.ir/k.mollazade/)</dc:creator>
  <cp:lastModifiedBy>Mohammad&amp;Azin&amp;ilia</cp:lastModifiedBy>
  <cp:revision>281</cp:revision>
  <dcterms:created xsi:type="dcterms:W3CDTF">2010-09-02T13:19:37Z</dcterms:created>
  <dcterms:modified xsi:type="dcterms:W3CDTF">2020-03-12T14:39:02Z</dcterms:modified>
</cp:coreProperties>
</file>